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35"/>
  </p:notesMasterIdLst>
  <p:sldIdLst>
    <p:sldId id="401" r:id="rId5"/>
    <p:sldId id="406" r:id="rId6"/>
    <p:sldId id="404" r:id="rId7"/>
    <p:sldId id="411" r:id="rId8"/>
    <p:sldId id="403" r:id="rId9"/>
    <p:sldId id="396" r:id="rId10"/>
    <p:sldId id="402" r:id="rId11"/>
    <p:sldId id="397" r:id="rId12"/>
    <p:sldId id="427" r:id="rId13"/>
    <p:sldId id="410" r:id="rId14"/>
    <p:sldId id="412" r:id="rId15"/>
    <p:sldId id="407" r:id="rId16"/>
    <p:sldId id="428" r:id="rId17"/>
    <p:sldId id="413" r:id="rId18"/>
    <p:sldId id="430" r:id="rId19"/>
    <p:sldId id="414" r:id="rId20"/>
    <p:sldId id="429" r:id="rId21"/>
    <p:sldId id="431" r:id="rId22"/>
    <p:sldId id="417" r:id="rId23"/>
    <p:sldId id="423" r:id="rId24"/>
    <p:sldId id="419" r:id="rId25"/>
    <p:sldId id="420" r:id="rId26"/>
    <p:sldId id="424" r:id="rId27"/>
    <p:sldId id="426" r:id="rId28"/>
    <p:sldId id="425" r:id="rId29"/>
    <p:sldId id="421" r:id="rId30"/>
    <p:sldId id="408" r:id="rId31"/>
    <p:sldId id="422" r:id="rId32"/>
    <p:sldId id="415" r:id="rId33"/>
    <p:sldId id="40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2A8"/>
    <a:srgbClr val="08A4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96" autoAdjust="0"/>
  </p:normalViewPr>
  <p:slideViewPr>
    <p:cSldViewPr snapToGrid="0">
      <p:cViewPr varScale="1">
        <p:scale>
          <a:sx n="59" d="100"/>
          <a:sy n="59" d="100"/>
        </p:scale>
        <p:origin x="964" y="52"/>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6/25/2022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nandini</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a:t>
            </a:fld>
            <a:endParaRPr lang="en-US" dirty="0"/>
          </a:p>
        </p:txBody>
      </p:sp>
    </p:spTree>
    <p:extLst>
      <p:ext uri="{BB962C8B-B14F-4D97-AF65-F5344CB8AC3E}">
        <p14:creationId xmlns:p14="http://schemas.microsoft.com/office/powerpoint/2010/main" val="1066495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shreya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10</a:t>
            </a:fld>
            <a:endParaRPr lang="en-US" dirty="0"/>
          </a:p>
        </p:txBody>
      </p:sp>
    </p:spTree>
    <p:extLst>
      <p:ext uri="{BB962C8B-B14F-4D97-AF65-F5344CB8AC3E}">
        <p14:creationId xmlns:p14="http://schemas.microsoft.com/office/powerpoint/2010/main" val="25590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avantika</a:t>
            </a:r>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11</a:t>
            </a:fld>
            <a:endParaRPr lang="en-US" dirty="0"/>
          </a:p>
        </p:txBody>
      </p:sp>
    </p:spTree>
    <p:extLst>
      <p:ext uri="{BB962C8B-B14F-4D97-AF65-F5344CB8AC3E}">
        <p14:creationId xmlns:p14="http://schemas.microsoft.com/office/powerpoint/2010/main" val="1472942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avantika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12</a:t>
            </a:fld>
            <a:endParaRPr lang="en-US" dirty="0"/>
          </a:p>
        </p:txBody>
      </p:sp>
    </p:spTree>
    <p:extLst>
      <p:ext uri="{BB962C8B-B14F-4D97-AF65-F5344CB8AC3E}">
        <p14:creationId xmlns:p14="http://schemas.microsoft.com/office/powerpoint/2010/main" val="1415110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nandini</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13</a:t>
            </a:fld>
            <a:endParaRPr lang="en-US" dirty="0"/>
          </a:p>
        </p:txBody>
      </p:sp>
    </p:spTree>
    <p:extLst>
      <p:ext uri="{BB962C8B-B14F-4D97-AF65-F5344CB8AC3E}">
        <p14:creationId xmlns:p14="http://schemas.microsoft.com/office/powerpoint/2010/main" val="1501657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shreya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14</a:t>
            </a:fld>
            <a:endParaRPr lang="en-US" dirty="0"/>
          </a:p>
        </p:txBody>
      </p:sp>
    </p:spTree>
    <p:extLst>
      <p:ext uri="{BB962C8B-B14F-4D97-AF65-F5344CB8AC3E}">
        <p14:creationId xmlns:p14="http://schemas.microsoft.com/office/powerpoint/2010/main" val="1689032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shreya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15</a:t>
            </a:fld>
            <a:endParaRPr lang="en-US" dirty="0"/>
          </a:p>
        </p:txBody>
      </p:sp>
    </p:spTree>
    <p:extLst>
      <p:ext uri="{BB962C8B-B14F-4D97-AF65-F5344CB8AC3E}">
        <p14:creationId xmlns:p14="http://schemas.microsoft.com/office/powerpoint/2010/main" val="2631118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shreya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16</a:t>
            </a:fld>
            <a:endParaRPr lang="en-US" dirty="0"/>
          </a:p>
        </p:txBody>
      </p:sp>
    </p:spTree>
    <p:extLst>
      <p:ext uri="{BB962C8B-B14F-4D97-AF65-F5344CB8AC3E}">
        <p14:creationId xmlns:p14="http://schemas.microsoft.com/office/powerpoint/2010/main" val="357708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shreya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17</a:t>
            </a:fld>
            <a:endParaRPr lang="en-US" dirty="0"/>
          </a:p>
        </p:txBody>
      </p:sp>
    </p:spTree>
    <p:extLst>
      <p:ext uri="{BB962C8B-B14F-4D97-AF65-F5344CB8AC3E}">
        <p14:creationId xmlns:p14="http://schemas.microsoft.com/office/powerpoint/2010/main" val="2697565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shreya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18</a:t>
            </a:fld>
            <a:endParaRPr lang="en-US" dirty="0"/>
          </a:p>
        </p:txBody>
      </p:sp>
    </p:spTree>
    <p:extLst>
      <p:ext uri="{BB962C8B-B14F-4D97-AF65-F5344CB8AC3E}">
        <p14:creationId xmlns:p14="http://schemas.microsoft.com/office/powerpoint/2010/main" val="1767428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Nandini</a:t>
            </a:r>
          </a:p>
          <a:p>
            <a:endParaRPr lang="en-US" dirty="0"/>
          </a:p>
          <a:p>
            <a:r>
              <a:rPr lang="en-US" dirty="0"/>
              <a:t>Front page:4 parts</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19</a:t>
            </a:fld>
            <a:endParaRPr lang="en-US" dirty="0"/>
          </a:p>
        </p:txBody>
      </p:sp>
    </p:spTree>
    <p:extLst>
      <p:ext uri="{BB962C8B-B14F-4D97-AF65-F5344CB8AC3E}">
        <p14:creationId xmlns:p14="http://schemas.microsoft.com/office/powerpoint/2010/main" val="405916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nandini</a:t>
            </a:r>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2</a:t>
            </a:fld>
            <a:endParaRPr lang="en-US" dirty="0"/>
          </a:p>
        </p:txBody>
      </p:sp>
    </p:spTree>
    <p:extLst>
      <p:ext uri="{BB962C8B-B14F-4D97-AF65-F5344CB8AC3E}">
        <p14:creationId xmlns:p14="http://schemas.microsoft.com/office/powerpoint/2010/main" val="3092807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NANDINI</a:t>
            </a:r>
          </a:p>
        </p:txBody>
      </p:sp>
      <p:sp>
        <p:nvSpPr>
          <p:cNvPr id="4" name="Slide Number Placeholder 3"/>
          <p:cNvSpPr>
            <a:spLocks noGrp="1"/>
          </p:cNvSpPr>
          <p:nvPr>
            <p:ph type="sldNum" sz="quarter" idx="5"/>
          </p:nvPr>
        </p:nvSpPr>
        <p:spPr/>
        <p:txBody>
          <a:bodyPr/>
          <a:lstStyle/>
          <a:p>
            <a:fld id="{0D0EDF81-139F-488C-872B-4720FBA6BF98}" type="slidenum">
              <a:rPr lang="en-US" smtClean="0"/>
              <a:t>20</a:t>
            </a:fld>
            <a:endParaRPr lang="en-US" dirty="0"/>
          </a:p>
        </p:txBody>
      </p:sp>
    </p:spTree>
    <p:extLst>
      <p:ext uri="{BB962C8B-B14F-4D97-AF65-F5344CB8AC3E}">
        <p14:creationId xmlns:p14="http://schemas.microsoft.com/office/powerpoint/2010/main" val="2516367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shreya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21</a:t>
            </a:fld>
            <a:endParaRPr lang="en-US" dirty="0"/>
          </a:p>
        </p:txBody>
      </p:sp>
    </p:spTree>
    <p:extLst>
      <p:ext uri="{BB962C8B-B14F-4D97-AF65-F5344CB8AC3E}">
        <p14:creationId xmlns:p14="http://schemas.microsoft.com/office/powerpoint/2010/main" val="6811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shreya</a:t>
            </a:r>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22</a:t>
            </a:fld>
            <a:endParaRPr lang="en-US" dirty="0"/>
          </a:p>
        </p:txBody>
      </p:sp>
    </p:spTree>
    <p:extLst>
      <p:ext uri="{BB962C8B-B14F-4D97-AF65-F5344CB8AC3E}">
        <p14:creationId xmlns:p14="http://schemas.microsoft.com/office/powerpoint/2010/main" val="577432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shreya</a:t>
            </a:r>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25</a:t>
            </a:fld>
            <a:endParaRPr lang="en-US" dirty="0"/>
          </a:p>
        </p:txBody>
      </p:sp>
    </p:spTree>
    <p:extLst>
      <p:ext uri="{BB962C8B-B14F-4D97-AF65-F5344CB8AC3E}">
        <p14:creationId xmlns:p14="http://schemas.microsoft.com/office/powerpoint/2010/main" val="2239135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nandini</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26</a:t>
            </a:fld>
            <a:endParaRPr lang="en-US" dirty="0"/>
          </a:p>
        </p:txBody>
      </p:sp>
    </p:spTree>
    <p:extLst>
      <p:ext uri="{BB962C8B-B14F-4D97-AF65-F5344CB8AC3E}">
        <p14:creationId xmlns:p14="http://schemas.microsoft.com/office/powerpoint/2010/main" val="3995159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avantika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27</a:t>
            </a:fld>
            <a:endParaRPr lang="en-US" dirty="0"/>
          </a:p>
        </p:txBody>
      </p:sp>
    </p:spTree>
    <p:extLst>
      <p:ext uri="{BB962C8B-B14F-4D97-AF65-F5344CB8AC3E}">
        <p14:creationId xmlns:p14="http://schemas.microsoft.com/office/powerpoint/2010/main" val="3468989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avantika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28</a:t>
            </a:fld>
            <a:endParaRPr lang="en-US" dirty="0"/>
          </a:p>
        </p:txBody>
      </p:sp>
    </p:spTree>
    <p:extLst>
      <p:ext uri="{BB962C8B-B14F-4D97-AF65-F5344CB8AC3E}">
        <p14:creationId xmlns:p14="http://schemas.microsoft.com/office/powerpoint/2010/main" val="454830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avantika</a:t>
            </a:r>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29</a:t>
            </a:fld>
            <a:endParaRPr lang="en-US" dirty="0"/>
          </a:p>
        </p:txBody>
      </p:sp>
    </p:spTree>
    <p:extLst>
      <p:ext uri="{BB962C8B-B14F-4D97-AF65-F5344CB8AC3E}">
        <p14:creationId xmlns:p14="http://schemas.microsoft.com/office/powerpoint/2010/main" val="3808259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avantika</a:t>
            </a:r>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30</a:t>
            </a:fld>
            <a:endParaRPr lang="en-US" dirty="0"/>
          </a:p>
        </p:txBody>
      </p:sp>
    </p:spTree>
    <p:extLst>
      <p:ext uri="{BB962C8B-B14F-4D97-AF65-F5344CB8AC3E}">
        <p14:creationId xmlns:p14="http://schemas.microsoft.com/office/powerpoint/2010/main" val="374510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nandini</a:t>
            </a:r>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3</a:t>
            </a:fld>
            <a:endParaRPr lang="en-US" dirty="0"/>
          </a:p>
        </p:txBody>
      </p:sp>
    </p:spTree>
    <p:extLst>
      <p:ext uri="{BB962C8B-B14F-4D97-AF65-F5344CB8AC3E}">
        <p14:creationId xmlns:p14="http://schemas.microsoft.com/office/powerpoint/2010/main" val="4267618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nandini</a:t>
            </a:r>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4</a:t>
            </a:fld>
            <a:endParaRPr lang="en-US" dirty="0"/>
          </a:p>
        </p:txBody>
      </p:sp>
    </p:spTree>
    <p:extLst>
      <p:ext uri="{BB962C8B-B14F-4D97-AF65-F5344CB8AC3E}">
        <p14:creationId xmlns:p14="http://schemas.microsoft.com/office/powerpoint/2010/main" val="1721197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shreya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5</a:t>
            </a:fld>
            <a:endParaRPr lang="en-US" dirty="0"/>
          </a:p>
        </p:txBody>
      </p:sp>
    </p:spTree>
    <p:extLst>
      <p:ext uri="{BB962C8B-B14F-4D97-AF65-F5344CB8AC3E}">
        <p14:creationId xmlns:p14="http://schemas.microsoft.com/office/powerpoint/2010/main" val="333797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avantika</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6</a:t>
            </a:fld>
            <a:endParaRPr lang="en-US" dirty="0"/>
          </a:p>
        </p:txBody>
      </p:sp>
    </p:spTree>
    <p:extLst>
      <p:ext uri="{BB962C8B-B14F-4D97-AF65-F5344CB8AC3E}">
        <p14:creationId xmlns:p14="http://schemas.microsoft.com/office/powerpoint/2010/main" val="3455923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avantika</a:t>
            </a:r>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7</a:t>
            </a:fld>
            <a:endParaRPr lang="en-US" dirty="0"/>
          </a:p>
        </p:txBody>
      </p:sp>
    </p:spTree>
    <p:extLst>
      <p:ext uri="{BB962C8B-B14F-4D97-AF65-F5344CB8AC3E}">
        <p14:creationId xmlns:p14="http://schemas.microsoft.com/office/powerpoint/2010/main" val="69401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nandini</a:t>
            </a:r>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8</a:t>
            </a:fld>
            <a:endParaRPr lang="en-US" dirty="0"/>
          </a:p>
        </p:txBody>
      </p:sp>
    </p:spTree>
    <p:extLst>
      <p:ext uri="{BB962C8B-B14F-4D97-AF65-F5344CB8AC3E}">
        <p14:creationId xmlns:p14="http://schemas.microsoft.com/office/powerpoint/2010/main" val="22626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nandini</a:t>
            </a:r>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9</a:t>
            </a:fld>
            <a:endParaRPr lang="en-US" dirty="0"/>
          </a:p>
        </p:txBody>
      </p:sp>
    </p:spTree>
    <p:extLst>
      <p:ext uri="{BB962C8B-B14F-4D97-AF65-F5344CB8AC3E}">
        <p14:creationId xmlns:p14="http://schemas.microsoft.com/office/powerpoint/2010/main" val="3127303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7422021D-C2F8-4C0C-8127-0443CC93F142}" type="datetime1">
              <a:rPr lang="en-US" smtClean="0"/>
              <a:t>6/25/2022</a:t>
            </a:fld>
            <a:endParaRPr lang="en-US" dirty="0"/>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a:t>Food Ordering Website </a:t>
            </a:r>
            <a:endParaRPr lang="en-US" dirty="0"/>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a:t>Food Ordering Website </a:t>
            </a:r>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1C728237-BE05-4860-926E-86C61BACAF79}" type="datetime1">
              <a:rPr lang="en-US" smtClean="0"/>
              <a:t>6/25/2022</a:t>
            </a:fld>
            <a:endParaRPr lang="en-US" dirty="0"/>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a:t>Food Ordering Website </a:t>
            </a:r>
            <a:endParaRPr lang="en-US" dirty="0"/>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0DF5221B-336B-4B2D-85E5-67EFC6BA650C}" type="datetime1">
              <a:rPr lang="en-US" smtClean="0"/>
              <a:t>6/25/2022</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Food Ordering Website </a:t>
            </a:r>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4BB15DD-9984-4097-9D6F-C8AFDF2316E4}" type="datetime1">
              <a:rPr lang="en-US" smtClean="0"/>
              <a:t>6/25/2022</a:t>
            </a:fld>
            <a:endParaRPr lang="en-US" dirty="0"/>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a:t>Food Ordering Website </a:t>
            </a:r>
            <a:endParaRPr lang="en-US" dirty="0"/>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6DE26C4B-CF7E-46F1-A1AC-097D6EF726E5}" type="datetime1">
              <a:rPr lang="en-US" smtClean="0"/>
              <a:t>6/25/2022</a:t>
            </a:fld>
            <a:endParaRPr lang="en-US" dirty="0"/>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a:t>Food Ordering Website </a:t>
            </a:r>
            <a:endParaRPr lang="en-US" dirty="0"/>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a:t>Food Ordering Website </a:t>
            </a:r>
            <a:endParaRPr lang="en-US" dirty="0"/>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E9A82208-BC78-4941-9832-7EC9A7BDA9D8}" type="datetime1">
              <a:rPr lang="en-US" smtClean="0"/>
              <a:t>6/25/2022</a:t>
            </a:fld>
            <a:endParaRPr lang="en-US" dirty="0"/>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a:t>Food Ordering Website </a:t>
            </a:r>
            <a:endParaRPr lang="en-US" dirty="0"/>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25F65C24-594C-4EF5-BB25-D98608AFD96F}" type="datetime1">
              <a:rPr lang="en-US" smtClean="0"/>
              <a:t>6/25/2022</a:t>
            </a:fld>
            <a:endParaRPr lang="en-US" dirty="0"/>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a:t>Food Ordering Website </a:t>
            </a:r>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972F83D3-3004-48F8-9153-55D60B569EBA}" type="datetime1">
              <a:rPr lang="en-US" smtClean="0"/>
              <a:t>6/25/2022</a:t>
            </a:fld>
            <a:endParaRPr lang="en-US" dirty="0"/>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a:t>Food Ordering Website </a:t>
            </a:r>
            <a:endParaRPr lang="en-US" dirty="0"/>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83150E0F-7605-4871-A4DE-5960BA18DC34}" type="datetime1">
              <a:rPr lang="en-US" smtClean="0"/>
              <a:t>6/25/2022</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Food Ordering Website </a:t>
            </a:r>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AAB13040-B482-4400-8F93-CC82BBEDE290}" type="datetime1">
              <a:rPr lang="en-US" smtClean="0"/>
              <a:t>6/25/2022</a:t>
            </a:fld>
            <a:endParaRPr lang="en-US" dirty="0"/>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a:t>Food Ordering Website </a:t>
            </a:r>
            <a:endParaRPr lang="en-US" dirty="0"/>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6F0EEAB4-D38A-463E-9DF5-C741E213BC21}" type="datetime1">
              <a:rPr lang="en-US" smtClean="0"/>
              <a:t>6/25/2022</a:t>
            </a:fld>
            <a:endParaRPr lang="en-US" dirty="0"/>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a:t>Food Ordering Website </a:t>
            </a:r>
            <a:endParaRPr lang="en-US" dirty="0"/>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A486A-0C7F-4389-BF99-1CE4C1A773D8}" type="datetime1">
              <a:rPr lang="en-US" smtClean="0"/>
              <a:t>6/25/2022</a:t>
            </a:fld>
            <a:endParaRPr lang="en-US" dirty="0"/>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Food Ordering Website </a:t>
            </a:r>
            <a:endParaRPr lang="en-US" dirty="0"/>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0.bin"/><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4F5026-1565-4EDB-B00C-51410B62A44C}"/>
              </a:ext>
            </a:extLst>
          </p:cNvPr>
          <p:cNvPicPr>
            <a:picLocks noChangeAspect="1"/>
          </p:cNvPicPr>
          <p:nvPr/>
        </p:nvPicPr>
        <p:blipFill>
          <a:blip r:embed="rId3"/>
          <a:stretch>
            <a:fillRect/>
          </a:stretch>
        </p:blipFill>
        <p:spPr>
          <a:xfrm>
            <a:off x="190467" y="204143"/>
            <a:ext cx="1798393" cy="1798393"/>
          </a:xfrm>
          <a:prstGeom prst="rect">
            <a:avLst/>
          </a:prstGeom>
        </p:spPr>
      </p:pic>
      <p:sp>
        <p:nvSpPr>
          <p:cNvPr id="2" name="Title 1">
            <a:extLst>
              <a:ext uri="{FF2B5EF4-FFF2-40B4-BE49-F238E27FC236}">
                <a16:creationId xmlns:a16="http://schemas.microsoft.com/office/drawing/2014/main" id="{2B5AFCAB-8CCB-EAD6-4508-FF091B6C932A}"/>
              </a:ext>
            </a:extLst>
          </p:cNvPr>
          <p:cNvSpPr>
            <a:spLocks noGrp="1"/>
          </p:cNvSpPr>
          <p:nvPr>
            <p:ph type="title"/>
          </p:nvPr>
        </p:nvSpPr>
        <p:spPr>
          <a:xfrm>
            <a:off x="2160493" y="1549399"/>
            <a:ext cx="7808259" cy="2601977"/>
          </a:xfrm>
        </p:spPr>
        <p:txBody>
          <a:bodyPr>
            <a:normAutofit/>
          </a:bodyPr>
          <a:lstStyle/>
          <a:p>
            <a:r>
              <a:rPr lang="en-US" b="1" i="0" dirty="0">
                <a:solidFill>
                  <a:schemeClr val="tx1"/>
                </a:solidFill>
                <a:latin typeface="Times New Roman" panose="02020603050405020304" pitchFamily="18" charset="0"/>
                <a:cs typeface="Times New Roman" panose="02020603050405020304" pitchFamily="18" charset="0"/>
              </a:rPr>
              <a:t>Minor Project</a:t>
            </a:r>
            <a:br>
              <a:rPr lang="en-US" b="1" i="0" dirty="0">
                <a:solidFill>
                  <a:schemeClr val="tx1"/>
                </a:solidFill>
                <a:latin typeface="Times New Roman" panose="02020603050405020304" pitchFamily="18" charset="0"/>
                <a:cs typeface="Times New Roman" panose="02020603050405020304" pitchFamily="18" charset="0"/>
              </a:rPr>
            </a:br>
            <a:br>
              <a:rPr lang="en-US" b="1" i="0" dirty="0">
                <a:solidFill>
                  <a:schemeClr val="tx1"/>
                </a:solidFill>
                <a:latin typeface="Times New Roman" panose="02020603050405020304" pitchFamily="18" charset="0"/>
                <a:cs typeface="Times New Roman" panose="02020603050405020304" pitchFamily="18" charset="0"/>
              </a:rPr>
            </a:br>
            <a:r>
              <a:rPr lang="en-US" b="1" i="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ONLINE FOOD ORDERING WEBSITE</a:t>
            </a:r>
            <a:br>
              <a:rPr lang="en-US" b="1" i="0" dirty="0">
                <a:solidFill>
                  <a:schemeClr val="tx1"/>
                </a:solidFill>
                <a:latin typeface="Times New Roman" panose="02020603050405020304" pitchFamily="18" charset="0"/>
                <a:cs typeface="Times New Roman" panose="02020603050405020304" pitchFamily="18" charset="0"/>
              </a:rPr>
            </a:br>
            <a:endParaRPr lang="en-US" b="1" i="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C88A74A-C435-B39F-EA25-887984445B1B}"/>
              </a:ext>
            </a:extLst>
          </p:cNvPr>
          <p:cNvSpPr>
            <a:spLocks noGrp="1"/>
          </p:cNvSpPr>
          <p:nvPr>
            <p:ph type="body" sz="quarter" idx="13"/>
          </p:nvPr>
        </p:nvSpPr>
        <p:spPr/>
        <p:txBody>
          <a:bodyPr/>
          <a:lstStyle/>
          <a:p>
            <a:r>
              <a:rPr lang="en-US" sz="2400" b="1" dirty="0">
                <a:latin typeface="Times New Roman" panose="02020603050405020304" pitchFamily="18" charset="0"/>
                <a:ea typeface="Source Sans Pro"/>
                <a:cs typeface="Times New Roman" panose="02020603050405020304" pitchFamily="18" charset="0"/>
              </a:rPr>
              <a:t>Under the guidance of </a:t>
            </a:r>
          </a:p>
          <a:p>
            <a:r>
              <a:rPr lang="en-US" sz="2400" b="1" dirty="0">
                <a:latin typeface="Times New Roman" panose="02020603050405020304" pitchFamily="18" charset="0"/>
                <a:ea typeface="Source Sans Pro"/>
                <a:cs typeface="Times New Roman" panose="02020603050405020304" pitchFamily="18" charset="0"/>
              </a:rPr>
              <a:t>Dr. </a:t>
            </a:r>
            <a:r>
              <a:rPr lang="en-US" sz="2400" b="1" dirty="0" err="1">
                <a:latin typeface="Times New Roman" panose="02020603050405020304" pitchFamily="18" charset="0"/>
                <a:ea typeface="Source Sans Pro"/>
                <a:cs typeface="Times New Roman" panose="02020603050405020304" pitchFamily="18" charset="0"/>
              </a:rPr>
              <a:t>Vasanthi</a:t>
            </a:r>
            <a:r>
              <a:rPr lang="en-US" sz="2400" b="1" dirty="0">
                <a:latin typeface="Times New Roman" panose="02020603050405020304" pitchFamily="18" charset="0"/>
                <a:ea typeface="Source Sans Pro"/>
                <a:cs typeface="Times New Roman" panose="02020603050405020304" pitchFamily="18" charset="0"/>
              </a:rPr>
              <a:t> Kumari P</a:t>
            </a:r>
          </a:p>
          <a:p>
            <a:endParaRPr lang="en-US"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616590" y="0"/>
            <a:ext cx="5872480" cy="1358216"/>
          </a:xfrm>
          <a:prstGeom prst="rect">
            <a:avLst/>
          </a:prstGeom>
          <a:noFill/>
        </p:spPr>
        <p:txBody>
          <a:bodyPr vert="horz" wrap="square" lIns="684000" tIns="324000" rtlCol="0">
            <a:spAutoFit/>
          </a:bodyPr>
          <a:lstStyle/>
          <a:p>
            <a:pPr algn="ctr"/>
            <a:r>
              <a:rPr lang="en-US" sz="3200" b="1" dirty="0">
                <a:solidFill>
                  <a:schemeClr val="accent6">
                    <a:lumMod val="75000"/>
                  </a:schemeClr>
                </a:solidFill>
                <a:latin typeface="Times New Roman" panose="02020603050405020304" pitchFamily="18" charset="0"/>
                <a:cs typeface="Times New Roman" panose="02020603050405020304" pitchFamily="18" charset="0"/>
              </a:rPr>
              <a:t>DAYANANDA SAGAR </a:t>
            </a:r>
          </a:p>
          <a:p>
            <a:pPr algn="ctr"/>
            <a:r>
              <a:rPr lang="en-US" sz="3200" b="1" dirty="0">
                <a:solidFill>
                  <a:schemeClr val="accent6">
                    <a:lumMod val="75000"/>
                  </a:schemeClr>
                </a:solidFill>
                <a:latin typeface="Times New Roman" panose="02020603050405020304" pitchFamily="18" charset="0"/>
                <a:cs typeface="Times New Roman" panose="02020603050405020304" pitchFamily="18" charset="0"/>
              </a:rPr>
              <a:t> UNIVERSITY</a:t>
            </a:r>
            <a:endParaRPr lang="en-IN" sz="32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7590920B-2B25-49EE-6067-5807E667FBED}"/>
              </a:ext>
            </a:extLst>
          </p:cNvPr>
          <p:cNvSpPr>
            <a:spLocks noGrp="1"/>
          </p:cNvSpPr>
          <p:nvPr>
            <p:ph type="dt" sz="half" idx="10"/>
          </p:nvPr>
        </p:nvSpPr>
        <p:spPr/>
        <p:txBody>
          <a:bodyPr/>
          <a:lstStyle/>
          <a:p>
            <a:fld id="{CA662B4F-E6DD-4310-9CB3-CDC652BD4B4E}" type="datetime1">
              <a:rPr lang="en-US" smtClean="0"/>
              <a:t>6/25/2022</a:t>
            </a:fld>
            <a:endParaRPr lang="en-US" dirty="0"/>
          </a:p>
        </p:txBody>
      </p:sp>
      <p:sp>
        <p:nvSpPr>
          <p:cNvPr id="6" name="Footer Placeholder 5">
            <a:extLst>
              <a:ext uri="{FF2B5EF4-FFF2-40B4-BE49-F238E27FC236}">
                <a16:creationId xmlns:a16="http://schemas.microsoft.com/office/drawing/2014/main" id="{2355E8A9-022A-D00B-EE29-7CE35DC3AB0B}"/>
              </a:ext>
            </a:extLst>
          </p:cNvPr>
          <p:cNvSpPr>
            <a:spLocks noGrp="1"/>
          </p:cNvSpPr>
          <p:nvPr>
            <p:ph type="ftr" sz="quarter" idx="11"/>
          </p:nvPr>
        </p:nvSpPr>
        <p:spPr/>
        <p:txBody>
          <a:bodyPr/>
          <a:lstStyle/>
          <a:p>
            <a:r>
              <a:rPr lang="en-US"/>
              <a:t>Food Ordering Website </a:t>
            </a:r>
            <a:endParaRPr lang="en-US" dirty="0"/>
          </a:p>
        </p:txBody>
      </p:sp>
      <p:sp>
        <p:nvSpPr>
          <p:cNvPr id="7" name="Slide Number Placeholder 6">
            <a:extLst>
              <a:ext uri="{FF2B5EF4-FFF2-40B4-BE49-F238E27FC236}">
                <a16:creationId xmlns:a16="http://schemas.microsoft.com/office/drawing/2014/main" id="{91E814F5-66F6-4FAD-A92A-9D87AB94994A}"/>
              </a:ext>
            </a:extLst>
          </p:cNvPr>
          <p:cNvSpPr>
            <a:spLocks noGrp="1"/>
          </p:cNvSpPr>
          <p:nvPr>
            <p:ph type="sldNum" sz="quarter" idx="12"/>
          </p:nvPr>
        </p:nvSpPr>
        <p:spPr/>
        <p:txBody>
          <a:bodyPr/>
          <a:lstStyle/>
          <a:p>
            <a:fld id="{B9713C8C-8E70-45D5-AE59-23E60168254E}" type="slidenum">
              <a:rPr lang="en-US" smtClean="0"/>
              <a:t>1</a:t>
            </a:fld>
            <a:endParaRPr lang="en-US" dirty="0"/>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9229" r="29229"/>
          <a:stretch>
            <a:fillRect/>
          </a:stretch>
        </p:blipFill>
        <p:spPr/>
      </p:pic>
      <p:pic>
        <p:nvPicPr>
          <p:cNvPr id="10" name="Picture Placeholder 9"/>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81" r="81"/>
          <a:stretch>
            <a:fillRect/>
          </a:stretch>
        </p:blipFill>
        <p:spPr/>
      </p:pic>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a:xfrm>
            <a:off x="6739128" y="365760"/>
            <a:ext cx="4617720" cy="1129211"/>
          </a:xfrm>
        </p:spPr>
        <p:txBody>
          <a:bodyPr>
            <a:normAutofit fontScale="90000"/>
          </a:bodyPr>
          <a:lstStyle/>
          <a:p>
            <a:r>
              <a:rPr lang="en-US" dirty="0"/>
              <a:t>Problem Statement</a:t>
            </a:r>
          </a:p>
        </p:txBody>
      </p:sp>
      <p:sp>
        <p:nvSpPr>
          <p:cNvPr id="3" name="Content Placeholder 2"/>
          <p:cNvSpPr>
            <a:spLocks noGrp="1"/>
          </p:cNvSpPr>
          <p:nvPr>
            <p:ph idx="1"/>
          </p:nvPr>
        </p:nvSpPr>
        <p:spPr>
          <a:xfrm>
            <a:off x="6105136" y="1843314"/>
            <a:ext cx="5251712" cy="4338030"/>
          </a:xfrm>
        </p:spPr>
        <p:txBody>
          <a:bodyPr>
            <a:noAutofit/>
          </a:bodyPr>
          <a:lstStyle/>
          <a:p>
            <a:pPr>
              <a:buFont typeface="Arial" panose="020B0604020202020204" pitchFamily="34" charset="0"/>
              <a:buChar char="•"/>
            </a:pPr>
            <a:r>
              <a:rPr lang="en-US" sz="2400" b="1" dirty="0"/>
              <a:t>Problem:</a:t>
            </a:r>
            <a:r>
              <a:rPr lang="en-US" sz="2400" dirty="0"/>
              <a:t> While dining out, people had to face few problems : waiting for a long time before getting an empty table for themselves ,ordering the food which later gets unavailable and not getting a wide array of food choices in single place.</a:t>
            </a:r>
          </a:p>
          <a:p>
            <a:pPr>
              <a:buFont typeface="Arial" panose="020B0604020202020204" pitchFamily="34" charset="0"/>
              <a:buChar char="•"/>
            </a:pPr>
            <a:r>
              <a:rPr lang="en-US" sz="2400" b="1" dirty="0"/>
              <a:t>Solution: </a:t>
            </a:r>
            <a:r>
              <a:rPr lang="en-US" sz="2400" dirty="0"/>
              <a:t>An online food ordering website </a:t>
            </a:r>
          </a:p>
          <a:p>
            <a:pPr>
              <a:buFont typeface="Arial" panose="020B0604020202020204" pitchFamily="34" charset="0"/>
              <a:buChar char="•"/>
            </a:pPr>
            <a:endParaRPr lang="en-US" sz="2400" dirty="0"/>
          </a:p>
          <a:p>
            <a:endParaRPr lang="en-IN" sz="2400" dirty="0"/>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a:t>Food Ordering Website </a:t>
            </a:r>
            <a:endParaRPr lang="en-US" dirty="0"/>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10</a:t>
            </a:fld>
            <a:endParaRPr lang="en-US" dirty="0"/>
          </a:p>
        </p:txBody>
      </p:sp>
      <p:sp>
        <p:nvSpPr>
          <p:cNvPr id="6" name="Date Placeholder 5">
            <a:extLst>
              <a:ext uri="{FF2B5EF4-FFF2-40B4-BE49-F238E27FC236}">
                <a16:creationId xmlns:a16="http://schemas.microsoft.com/office/drawing/2014/main" id="{FFA9757F-0365-4F15-86D3-6165DFD49085}"/>
              </a:ext>
            </a:extLst>
          </p:cNvPr>
          <p:cNvSpPr>
            <a:spLocks noGrp="1"/>
          </p:cNvSpPr>
          <p:nvPr>
            <p:ph type="dt" sz="half" idx="4294967295"/>
          </p:nvPr>
        </p:nvSpPr>
        <p:spPr>
          <a:xfrm>
            <a:off x="0" y="6356350"/>
            <a:ext cx="2743200" cy="365125"/>
          </a:xfrm>
        </p:spPr>
        <p:txBody>
          <a:bodyPr/>
          <a:lstStyle/>
          <a:p>
            <a:fld id="{BBC5B692-F229-4855-93DC-A5D6F94DF3F8}" type="datetime1">
              <a:rPr lang="en-US" smtClean="0"/>
              <a:t>6/25/2022</a:t>
            </a:fld>
            <a:endParaRPr lang="en-US" dirty="0"/>
          </a:p>
        </p:txBody>
      </p:sp>
    </p:spTree>
    <p:extLst>
      <p:ext uri="{BB962C8B-B14F-4D97-AF65-F5344CB8AC3E}">
        <p14:creationId xmlns:p14="http://schemas.microsoft.com/office/powerpoint/2010/main" val="97015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Existing System </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Food Ordering Website</a:t>
            </a:r>
          </a:p>
          <a:p>
            <a:pPr algn="l"/>
            <a:endParaRPr lang="en-US" dirty="0"/>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11</a:t>
            </a:fld>
            <a:endParaRPr lang="en-US" dirty="0"/>
          </a:p>
        </p:txBody>
      </p:sp>
      <p:sp>
        <p:nvSpPr>
          <p:cNvPr id="7" name="TextBox 6">
            <a:extLst>
              <a:ext uri="{FF2B5EF4-FFF2-40B4-BE49-F238E27FC236}">
                <a16:creationId xmlns:a16="http://schemas.microsoft.com/office/drawing/2014/main" id="{CDBCDCAF-E42E-473A-8963-4940A16F72F1}"/>
              </a:ext>
            </a:extLst>
          </p:cNvPr>
          <p:cNvSpPr txBox="1"/>
          <p:nvPr/>
        </p:nvSpPr>
        <p:spPr>
          <a:xfrm>
            <a:off x="603316" y="1522154"/>
            <a:ext cx="10980674" cy="4524315"/>
          </a:xfrm>
          <a:prstGeom prst="rect">
            <a:avLst/>
          </a:prstGeom>
          <a:noFill/>
        </p:spPr>
        <p:txBody>
          <a:bodyPr wrap="square">
            <a:spAutoFit/>
          </a:bodyPr>
          <a:lstStyle/>
          <a:p>
            <a:pPr algn="ctr"/>
            <a:r>
              <a:rPr lang="en-IN" sz="2400" dirty="0">
                <a:latin typeface="Arial" panose="020B0604020202020204" pitchFamily="34" charset="0"/>
                <a:cs typeface="Arial" panose="020B0604020202020204" pitchFamily="34" charset="0"/>
              </a:rPr>
              <a:t>In the present scenario, people have to physically visit the hotels or restaurants for eating food and have to make payments through cash mode most of the time due to unawareness of advanced technologies in certain places.</a:t>
            </a:r>
          </a:p>
          <a:p>
            <a:pPr algn="ctr"/>
            <a:r>
              <a:rPr lang="en-IN" sz="2400" dirty="0">
                <a:latin typeface="Arial" panose="020B0604020202020204" pitchFamily="34" charset="0"/>
                <a:cs typeface="Arial" panose="020B0604020202020204" pitchFamily="34" charset="0"/>
              </a:rPr>
              <a:t>In this method time as well as physical work is required, among which time is something that no one has in ample amount. The traditional food ordering procedure is not efficient enough for hotels and restaurants, as they have to deal with crowds, in their restaurant.</a:t>
            </a:r>
          </a:p>
          <a:p>
            <a:pPr algn="ctr"/>
            <a:r>
              <a:rPr lang="en-IN" sz="2400" dirty="0">
                <a:latin typeface="Arial" panose="020B0604020202020204" pitchFamily="34" charset="0"/>
                <a:cs typeface="Arial" panose="020B0604020202020204" pitchFamily="34" charset="0"/>
              </a:rPr>
              <a:t>The old methods can be classified into categories which are paper grounded and verbal grounded. For paper based work, the waiter comes and pens down foods that customers order and pass the food list containing paper to the chefs or cooks in the kitchen for further process.</a:t>
            </a:r>
            <a:br>
              <a:rPr lang="en-IN"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B7E2A3AD-E99F-01FB-3D58-F9EE0994210C}"/>
              </a:ext>
            </a:extLst>
          </p:cNvPr>
          <p:cNvSpPr>
            <a:spLocks noGrp="1"/>
          </p:cNvSpPr>
          <p:nvPr>
            <p:ph type="dt" sz="half" idx="10"/>
          </p:nvPr>
        </p:nvSpPr>
        <p:spPr/>
        <p:txBody>
          <a:bodyPr/>
          <a:lstStyle/>
          <a:p>
            <a:fld id="{AF03D6FF-0FEF-4E74-B0B5-9557C2E07C81}" type="datetime1">
              <a:rPr lang="en-US" smtClean="0"/>
              <a:t>6/25/2022</a:t>
            </a:fld>
            <a:endParaRPr lang="en-US" dirty="0"/>
          </a:p>
        </p:txBody>
      </p:sp>
    </p:spTree>
    <p:extLst>
      <p:ext uri="{BB962C8B-B14F-4D97-AF65-F5344CB8AC3E}">
        <p14:creationId xmlns:p14="http://schemas.microsoft.com/office/powerpoint/2010/main" val="4211355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Proposed System </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Food Ordering Website</a:t>
            </a:r>
          </a:p>
          <a:p>
            <a:pPr algn="l"/>
            <a:endParaRPr lang="en-US" dirty="0"/>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12</a:t>
            </a:fld>
            <a:endParaRPr lang="en-US" dirty="0"/>
          </a:p>
        </p:txBody>
      </p:sp>
      <p:sp>
        <p:nvSpPr>
          <p:cNvPr id="7" name="TextBox 6">
            <a:extLst>
              <a:ext uri="{FF2B5EF4-FFF2-40B4-BE49-F238E27FC236}">
                <a16:creationId xmlns:a16="http://schemas.microsoft.com/office/drawing/2014/main" id="{CDBCDCAF-E42E-473A-8963-4940A16F72F1}"/>
              </a:ext>
            </a:extLst>
          </p:cNvPr>
          <p:cNvSpPr txBox="1"/>
          <p:nvPr/>
        </p:nvSpPr>
        <p:spPr>
          <a:xfrm>
            <a:off x="499622" y="1690688"/>
            <a:ext cx="11141394" cy="3978012"/>
          </a:xfrm>
          <a:prstGeom prst="rect">
            <a:avLst/>
          </a:prstGeom>
          <a:noFill/>
        </p:spPr>
        <p:txBody>
          <a:bodyPr wrap="square">
            <a:spAutoFit/>
          </a:bodyPr>
          <a:lstStyle/>
          <a:p>
            <a:pPr algn="ctr" rtl="0">
              <a:spcBef>
                <a:spcPts val="0"/>
              </a:spcBef>
              <a:spcAft>
                <a:spcPts val="0"/>
              </a:spcAft>
            </a:pPr>
            <a:r>
              <a:rPr lang="en-US" sz="2400" b="0" i="0" u="none" strike="noStrike" dirty="0">
                <a:solidFill>
                  <a:srgbClr val="000000"/>
                </a:solidFill>
                <a:effectLst/>
                <a:latin typeface="Arial" panose="020B0604020202020204" pitchFamily="34" charset="0"/>
              </a:rPr>
              <a:t>This system is a bunch of benefits from various point of views. As this online application enables the end users to select the food items of their choice from the menu list, and order food online.</a:t>
            </a:r>
          </a:p>
          <a:p>
            <a:pPr algn="ctr" rtl="0">
              <a:spcBef>
                <a:spcPts val="0"/>
              </a:spcBef>
              <a:spcAft>
                <a:spcPts val="0"/>
              </a:spcAft>
            </a:pPr>
            <a:endParaRPr lang="en-US" sz="2400" b="0" dirty="0">
              <a:effectLst/>
            </a:endParaRPr>
          </a:p>
          <a:p>
            <a:pPr algn="ctr" rtl="0">
              <a:spcBef>
                <a:spcPts val="0"/>
              </a:spcBef>
              <a:spcAft>
                <a:spcPts val="0"/>
              </a:spcAft>
            </a:pPr>
            <a:r>
              <a:rPr lang="en-US" sz="2400" b="0" i="0" u="none" strike="noStrike" dirty="0">
                <a:solidFill>
                  <a:srgbClr val="000000"/>
                </a:solidFill>
                <a:effectLst/>
                <a:latin typeface="Arial" panose="020B0604020202020204" pitchFamily="34" charset="0"/>
              </a:rPr>
              <a:t>The selection made by the customers will be available to the </a:t>
            </a:r>
            <a:r>
              <a:rPr lang="en-US" sz="2400" dirty="0">
                <a:solidFill>
                  <a:srgbClr val="000000"/>
                </a:solidFill>
                <a:latin typeface="Arial" panose="020B0604020202020204" pitchFamily="34" charset="0"/>
              </a:rPr>
              <a:t>admin</a:t>
            </a:r>
            <a:r>
              <a:rPr lang="en-US" sz="2400" b="0" i="0" u="none" strike="noStrike" dirty="0">
                <a:solidFill>
                  <a:srgbClr val="000000"/>
                </a:solidFill>
                <a:effectLst/>
                <a:latin typeface="Arial" panose="020B0604020202020204" pitchFamily="34" charset="0"/>
              </a:rPr>
              <a:t> or to the person handling work assignment.</a:t>
            </a:r>
            <a:endParaRPr lang="en-US" sz="2400" b="0" dirty="0">
              <a:effectLst/>
            </a:endParaRPr>
          </a:p>
          <a:p>
            <a:pPr algn="ctr" rtl="0">
              <a:spcBef>
                <a:spcPts val="0"/>
              </a:spcBef>
              <a:spcAft>
                <a:spcPts val="1500"/>
              </a:spcAft>
            </a:pPr>
            <a:r>
              <a:rPr lang="en-US" sz="2400" b="0" i="0" u="none" strike="noStrike" dirty="0">
                <a:solidFill>
                  <a:srgbClr val="000000"/>
                </a:solidFill>
                <a:effectLst/>
                <a:latin typeface="Arial" panose="020B0604020202020204" pitchFamily="34" charset="0"/>
              </a:rPr>
              <a:t>Now this same person will assign the orders to the specialist chef to be completed within a fixed duration of time.</a:t>
            </a:r>
            <a:endParaRPr lang="en-US" sz="2400" b="0" dirty="0">
              <a:effectLst/>
            </a:endParaRPr>
          </a:p>
          <a:p>
            <a:pPr algn="ctr"/>
            <a:br>
              <a:rPr lang="en-US" sz="2400" dirty="0"/>
            </a:br>
            <a:endParaRPr lang="en-US" sz="2400" dirty="0"/>
          </a:p>
        </p:txBody>
      </p:sp>
      <p:sp>
        <p:nvSpPr>
          <p:cNvPr id="3" name="Date Placeholder 2">
            <a:extLst>
              <a:ext uri="{FF2B5EF4-FFF2-40B4-BE49-F238E27FC236}">
                <a16:creationId xmlns:a16="http://schemas.microsoft.com/office/drawing/2014/main" id="{34D2B01B-B321-54B6-5498-4F46EECF44FF}"/>
              </a:ext>
            </a:extLst>
          </p:cNvPr>
          <p:cNvSpPr>
            <a:spLocks noGrp="1"/>
          </p:cNvSpPr>
          <p:nvPr>
            <p:ph type="dt" sz="half" idx="10"/>
          </p:nvPr>
        </p:nvSpPr>
        <p:spPr/>
        <p:txBody>
          <a:bodyPr/>
          <a:lstStyle/>
          <a:p>
            <a:fld id="{7BDCFBE1-4434-4B30-AA63-778C80A495CB}" type="datetime1">
              <a:rPr lang="en-US" smtClean="0"/>
              <a:t>6/25/2022</a:t>
            </a:fld>
            <a:endParaRPr lang="en-US" dirty="0"/>
          </a:p>
        </p:txBody>
      </p:sp>
    </p:spTree>
    <p:extLst>
      <p:ext uri="{BB962C8B-B14F-4D97-AF65-F5344CB8AC3E}">
        <p14:creationId xmlns:p14="http://schemas.microsoft.com/office/powerpoint/2010/main" val="1241505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12D2D-7809-C496-C7F5-885A5169B24E}"/>
              </a:ext>
            </a:extLst>
          </p:cNvPr>
          <p:cNvSpPr>
            <a:spLocks noGrp="1"/>
          </p:cNvSpPr>
          <p:nvPr>
            <p:ph type="title"/>
          </p:nvPr>
        </p:nvSpPr>
        <p:spPr/>
        <p:txBody>
          <a:bodyPr/>
          <a:lstStyle/>
          <a:p>
            <a:r>
              <a:rPr lang="en-US" dirty="0"/>
              <a:t>System design:</a:t>
            </a:r>
          </a:p>
        </p:txBody>
      </p:sp>
      <p:sp>
        <p:nvSpPr>
          <p:cNvPr id="3" name="Text Placeholder 2">
            <a:extLst>
              <a:ext uri="{FF2B5EF4-FFF2-40B4-BE49-F238E27FC236}">
                <a16:creationId xmlns:a16="http://schemas.microsoft.com/office/drawing/2014/main" id="{F262AFC8-9CC5-CF66-187C-D65368B7358C}"/>
              </a:ext>
            </a:extLst>
          </p:cNvPr>
          <p:cNvSpPr>
            <a:spLocks noGrp="1"/>
          </p:cNvSpPr>
          <p:nvPr>
            <p:ph type="body" idx="1"/>
          </p:nvPr>
        </p:nvSpPr>
        <p:spPr>
          <a:xfrm>
            <a:off x="1420166" y="2120138"/>
            <a:ext cx="3807626" cy="949706"/>
          </a:xfrm>
        </p:spPr>
        <p:txBody>
          <a:bodyPr/>
          <a:lstStyle/>
          <a:p>
            <a:r>
              <a:rPr lang="en-US" dirty="0"/>
              <a:t>User side module</a:t>
            </a:r>
          </a:p>
        </p:txBody>
      </p:sp>
      <p:sp>
        <p:nvSpPr>
          <p:cNvPr id="4" name="Content Placeholder 3">
            <a:extLst>
              <a:ext uri="{FF2B5EF4-FFF2-40B4-BE49-F238E27FC236}">
                <a16:creationId xmlns:a16="http://schemas.microsoft.com/office/drawing/2014/main" id="{E6A5595B-ED8B-036E-AC3F-10C78D58E754}"/>
              </a:ext>
            </a:extLst>
          </p:cNvPr>
          <p:cNvSpPr>
            <a:spLocks noGrp="1"/>
          </p:cNvSpPr>
          <p:nvPr>
            <p:ph sz="half" idx="2"/>
          </p:nvPr>
        </p:nvSpPr>
        <p:spPr>
          <a:xfrm>
            <a:off x="1487236" y="3069844"/>
            <a:ext cx="3108960" cy="3063240"/>
          </a:xfrm>
        </p:spPr>
        <p:txBody>
          <a:bodyPr/>
          <a:lstStyle/>
          <a:p>
            <a:r>
              <a:rPr lang="en-US" dirty="0"/>
              <a:t>Food Search</a:t>
            </a:r>
          </a:p>
          <a:p>
            <a:r>
              <a:rPr lang="en-US" dirty="0"/>
              <a:t>Category </a:t>
            </a:r>
          </a:p>
          <a:p>
            <a:r>
              <a:rPr lang="en-US" dirty="0"/>
              <a:t>Food menu</a:t>
            </a:r>
          </a:p>
          <a:p>
            <a:r>
              <a:rPr lang="en-US" dirty="0"/>
              <a:t>Social navigation</a:t>
            </a:r>
          </a:p>
          <a:p>
            <a:r>
              <a:rPr lang="en-US" dirty="0"/>
              <a:t>Contact  </a:t>
            </a:r>
          </a:p>
        </p:txBody>
      </p:sp>
      <p:sp>
        <p:nvSpPr>
          <p:cNvPr id="5" name="Text Placeholder 4">
            <a:extLst>
              <a:ext uri="{FF2B5EF4-FFF2-40B4-BE49-F238E27FC236}">
                <a16:creationId xmlns:a16="http://schemas.microsoft.com/office/drawing/2014/main" id="{06503900-8BDA-CD25-EA1E-E346A3135CA4}"/>
              </a:ext>
            </a:extLst>
          </p:cNvPr>
          <p:cNvSpPr>
            <a:spLocks noGrp="1"/>
          </p:cNvSpPr>
          <p:nvPr>
            <p:ph type="body" sz="quarter" idx="3"/>
          </p:nvPr>
        </p:nvSpPr>
        <p:spPr>
          <a:xfrm>
            <a:off x="6964209" y="2120138"/>
            <a:ext cx="4084006" cy="949706"/>
          </a:xfrm>
        </p:spPr>
        <p:txBody>
          <a:bodyPr/>
          <a:lstStyle/>
          <a:p>
            <a:r>
              <a:rPr lang="en-US" dirty="0"/>
              <a:t>Admin side module</a:t>
            </a:r>
          </a:p>
        </p:txBody>
      </p:sp>
      <p:sp>
        <p:nvSpPr>
          <p:cNvPr id="6" name="Content Placeholder 5">
            <a:extLst>
              <a:ext uri="{FF2B5EF4-FFF2-40B4-BE49-F238E27FC236}">
                <a16:creationId xmlns:a16="http://schemas.microsoft.com/office/drawing/2014/main" id="{934936DE-02C4-6375-5716-292F89D35243}"/>
              </a:ext>
            </a:extLst>
          </p:cNvPr>
          <p:cNvSpPr>
            <a:spLocks noGrp="1"/>
          </p:cNvSpPr>
          <p:nvPr>
            <p:ph sz="quarter" idx="4"/>
          </p:nvPr>
        </p:nvSpPr>
        <p:spPr>
          <a:xfrm>
            <a:off x="7190452" y="3069844"/>
            <a:ext cx="3108960" cy="3063240"/>
          </a:xfrm>
        </p:spPr>
        <p:txBody>
          <a:bodyPr/>
          <a:lstStyle/>
          <a:p>
            <a:r>
              <a:rPr lang="en-US" dirty="0"/>
              <a:t>Admin login </a:t>
            </a:r>
          </a:p>
          <a:p>
            <a:r>
              <a:rPr lang="en-US" dirty="0"/>
              <a:t>Dashboard</a:t>
            </a:r>
          </a:p>
          <a:p>
            <a:r>
              <a:rPr lang="en-US" dirty="0"/>
              <a:t>Manage admin</a:t>
            </a:r>
          </a:p>
          <a:p>
            <a:r>
              <a:rPr lang="en-US" dirty="0"/>
              <a:t>Manage category</a:t>
            </a:r>
          </a:p>
          <a:p>
            <a:r>
              <a:rPr lang="en-US" dirty="0"/>
              <a:t>Manage food</a:t>
            </a:r>
          </a:p>
          <a:p>
            <a:r>
              <a:rPr lang="en-US" dirty="0"/>
              <a:t>Manage order</a:t>
            </a:r>
          </a:p>
          <a:p>
            <a:endParaRPr lang="en-US" dirty="0"/>
          </a:p>
        </p:txBody>
      </p:sp>
      <p:sp>
        <p:nvSpPr>
          <p:cNvPr id="7" name="Date Placeholder 6">
            <a:extLst>
              <a:ext uri="{FF2B5EF4-FFF2-40B4-BE49-F238E27FC236}">
                <a16:creationId xmlns:a16="http://schemas.microsoft.com/office/drawing/2014/main" id="{F2F964FC-8529-FEE7-8F13-31D76C48F97E}"/>
              </a:ext>
            </a:extLst>
          </p:cNvPr>
          <p:cNvSpPr>
            <a:spLocks noGrp="1"/>
          </p:cNvSpPr>
          <p:nvPr>
            <p:ph type="dt" sz="half" idx="10"/>
          </p:nvPr>
        </p:nvSpPr>
        <p:spPr/>
        <p:txBody>
          <a:bodyPr/>
          <a:lstStyle/>
          <a:p>
            <a:fld id="{83D3FF46-4B9E-489F-B8EF-A4E60807468D}" type="datetime1">
              <a:rPr lang="en-US" smtClean="0"/>
              <a:t>6/25/2022</a:t>
            </a:fld>
            <a:endParaRPr lang="en-US" dirty="0"/>
          </a:p>
        </p:txBody>
      </p:sp>
      <p:sp>
        <p:nvSpPr>
          <p:cNvPr id="8" name="Footer Placeholder 7">
            <a:extLst>
              <a:ext uri="{FF2B5EF4-FFF2-40B4-BE49-F238E27FC236}">
                <a16:creationId xmlns:a16="http://schemas.microsoft.com/office/drawing/2014/main" id="{122CF572-3790-8763-0B2F-B25FE3137C60}"/>
              </a:ext>
            </a:extLst>
          </p:cNvPr>
          <p:cNvSpPr>
            <a:spLocks noGrp="1"/>
          </p:cNvSpPr>
          <p:nvPr>
            <p:ph type="ftr" sz="quarter" idx="11"/>
          </p:nvPr>
        </p:nvSpPr>
        <p:spPr/>
        <p:txBody>
          <a:bodyPr/>
          <a:lstStyle/>
          <a:p>
            <a:r>
              <a:rPr lang="en-US"/>
              <a:t>Food Ordering Website </a:t>
            </a:r>
            <a:endParaRPr lang="en-US" dirty="0"/>
          </a:p>
        </p:txBody>
      </p:sp>
      <p:sp>
        <p:nvSpPr>
          <p:cNvPr id="9" name="Slide Number Placeholder 8">
            <a:extLst>
              <a:ext uri="{FF2B5EF4-FFF2-40B4-BE49-F238E27FC236}">
                <a16:creationId xmlns:a16="http://schemas.microsoft.com/office/drawing/2014/main" id="{82875C37-FB5A-4F30-EE88-1CD409D2887A}"/>
              </a:ext>
            </a:extLst>
          </p:cNvPr>
          <p:cNvSpPr>
            <a:spLocks noGrp="1"/>
          </p:cNvSpPr>
          <p:nvPr>
            <p:ph type="sldNum" sz="quarter" idx="12"/>
          </p:nvPr>
        </p:nvSpPr>
        <p:spPr/>
        <p:txBody>
          <a:bodyPr/>
          <a:lstStyle/>
          <a:p>
            <a:fld id="{B9713C8C-8E70-45D5-AE59-23E60168254E}" type="slidenum">
              <a:rPr lang="en-US" smtClean="0"/>
              <a:t>13</a:t>
            </a:fld>
            <a:endParaRPr lang="en-US" dirty="0"/>
          </a:p>
        </p:txBody>
      </p:sp>
    </p:spTree>
    <p:extLst>
      <p:ext uri="{BB962C8B-B14F-4D97-AF65-F5344CB8AC3E}">
        <p14:creationId xmlns:p14="http://schemas.microsoft.com/office/powerpoint/2010/main" val="715532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half" idx="2"/>
          </p:nvPr>
        </p:nvSpPr>
        <p:spPr>
          <a:xfrm>
            <a:off x="1532516" y="3003285"/>
            <a:ext cx="3319272" cy="649224"/>
          </a:xfrm>
        </p:spPr>
        <p:txBody>
          <a:bodyPr/>
          <a:lstStyle/>
          <a:p>
            <a:r>
              <a:rPr lang="en-IN" sz="4000" b="1" dirty="0">
                <a:solidFill>
                  <a:schemeClr val="tx1"/>
                </a:solidFill>
                <a:latin typeface="+mj-lt"/>
              </a:rPr>
              <a:t>USE CASE DIAGRAM</a:t>
            </a:r>
          </a:p>
        </p:txBody>
      </p:sp>
      <p:sp>
        <p:nvSpPr>
          <p:cNvPr id="8" name="Footer Placeholder 7"/>
          <p:cNvSpPr>
            <a:spLocks noGrp="1"/>
          </p:cNvSpPr>
          <p:nvPr>
            <p:ph type="ftr" sz="quarter" idx="11"/>
          </p:nvPr>
        </p:nvSpPr>
        <p:spPr>
          <a:xfrm>
            <a:off x="1399032" y="6247719"/>
            <a:ext cx="4114800" cy="365125"/>
          </a:xfrm>
        </p:spPr>
        <p:txBody>
          <a:bodyPr/>
          <a:lstStyle/>
          <a:p>
            <a:r>
              <a:rPr lang="en-US"/>
              <a:t>Food Ordering Website </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14</a:t>
            </a:fld>
            <a:endParaRPr lang="en-US" dirty="0"/>
          </a:p>
        </p:txBody>
      </p:sp>
      <p:sp>
        <p:nvSpPr>
          <p:cNvPr id="2" name="Date Placeholder 1">
            <a:extLst>
              <a:ext uri="{FF2B5EF4-FFF2-40B4-BE49-F238E27FC236}">
                <a16:creationId xmlns:a16="http://schemas.microsoft.com/office/drawing/2014/main" id="{C680CE7D-B4BD-24BF-C728-16333E8E592D}"/>
              </a:ext>
            </a:extLst>
          </p:cNvPr>
          <p:cNvSpPr>
            <a:spLocks noGrp="1"/>
          </p:cNvSpPr>
          <p:nvPr>
            <p:ph type="dt" sz="half" idx="10"/>
          </p:nvPr>
        </p:nvSpPr>
        <p:spPr/>
        <p:txBody>
          <a:bodyPr/>
          <a:lstStyle/>
          <a:p>
            <a:fld id="{73483CCE-3E7C-4535-8A11-32FB525FAE65}" type="datetime1">
              <a:rPr lang="en-US" smtClean="0"/>
              <a:t>6/25/2022</a:t>
            </a:fld>
            <a:endParaRPr lang="en-US" dirty="0"/>
          </a:p>
        </p:txBody>
      </p:sp>
      <p:pic>
        <p:nvPicPr>
          <p:cNvPr id="1028" name="Picture 4" descr="Use Case Diagram For Online Food Ordering System - SourceCodeHero">
            <a:extLst>
              <a:ext uri="{FF2B5EF4-FFF2-40B4-BE49-F238E27FC236}">
                <a16:creationId xmlns:a16="http://schemas.microsoft.com/office/drawing/2014/main" id="{A6D25E33-31D3-17BE-FCE6-D61C681CF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897" y="767577"/>
            <a:ext cx="6685071" cy="512064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BD8F7058-F26A-9A6C-D0B5-CFA7B924831D}"/>
              </a:ext>
            </a:extLst>
          </p:cNvPr>
          <p:cNvSpPr/>
          <p:nvPr/>
        </p:nvSpPr>
        <p:spPr>
          <a:xfrm>
            <a:off x="8287352" y="3522846"/>
            <a:ext cx="1270534" cy="587141"/>
          </a:xfrm>
          <a:prstGeom prst="ellipse">
            <a:avLst/>
          </a:prstGeom>
          <a:solidFill>
            <a:srgbClr val="00C2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D7E2D71-DC66-A969-02EA-9AF01E5F1168}"/>
              </a:ext>
            </a:extLst>
          </p:cNvPr>
          <p:cNvSpPr txBox="1"/>
          <p:nvPr/>
        </p:nvSpPr>
        <p:spPr>
          <a:xfrm>
            <a:off x="8364354" y="3652508"/>
            <a:ext cx="1405288" cy="400109"/>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Manage/Monitor Orders and Info</a:t>
            </a:r>
          </a:p>
        </p:txBody>
      </p:sp>
      <p:sp>
        <p:nvSpPr>
          <p:cNvPr id="10" name="Oval 9">
            <a:extLst>
              <a:ext uri="{FF2B5EF4-FFF2-40B4-BE49-F238E27FC236}">
                <a16:creationId xmlns:a16="http://schemas.microsoft.com/office/drawing/2014/main" id="{24FC0327-2380-86D5-1414-9098D97532B8}"/>
              </a:ext>
            </a:extLst>
          </p:cNvPr>
          <p:cNvSpPr/>
          <p:nvPr/>
        </p:nvSpPr>
        <p:spPr>
          <a:xfrm>
            <a:off x="8364354" y="4321743"/>
            <a:ext cx="1193532" cy="587141"/>
          </a:xfrm>
          <a:prstGeom prst="ellipse">
            <a:avLst/>
          </a:prstGeom>
          <a:solidFill>
            <a:srgbClr val="00C2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D405A4F-3583-E222-2A83-74DCF999B981}"/>
              </a:ext>
            </a:extLst>
          </p:cNvPr>
          <p:cNvSpPr txBox="1"/>
          <p:nvPr/>
        </p:nvSpPr>
        <p:spPr>
          <a:xfrm>
            <a:off x="8363788" y="4378065"/>
            <a:ext cx="1405288" cy="400110"/>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Record Order Deliveries and status</a:t>
            </a:r>
          </a:p>
        </p:txBody>
      </p:sp>
    </p:spTree>
    <p:extLst>
      <p:ext uri="{BB962C8B-B14F-4D97-AF65-F5344CB8AC3E}">
        <p14:creationId xmlns:p14="http://schemas.microsoft.com/office/powerpoint/2010/main" val="2071123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en-IN" sz="5400" dirty="0">
                <a:solidFill>
                  <a:schemeClr val="tx1"/>
                </a:solidFill>
              </a:rPr>
              <a:t>Class </a:t>
            </a:r>
            <a:br>
              <a:rPr lang="en-IN" sz="5400" dirty="0">
                <a:solidFill>
                  <a:schemeClr val="tx1"/>
                </a:solidFill>
              </a:rPr>
            </a:br>
            <a:r>
              <a:rPr lang="en-IN" sz="5400" dirty="0">
                <a:solidFill>
                  <a:schemeClr val="tx1"/>
                </a:solidFill>
              </a:rPr>
              <a:t>Diagram</a:t>
            </a:r>
          </a:p>
        </p:txBody>
      </p:sp>
      <p:sp>
        <p:nvSpPr>
          <p:cNvPr id="8" name="Footer Placeholder 7"/>
          <p:cNvSpPr>
            <a:spLocks noGrp="1"/>
          </p:cNvSpPr>
          <p:nvPr>
            <p:ph type="ftr" sz="quarter" idx="11"/>
          </p:nvPr>
        </p:nvSpPr>
        <p:spPr>
          <a:xfrm>
            <a:off x="2916454" y="6356350"/>
            <a:ext cx="4114800" cy="365125"/>
          </a:xfrm>
        </p:spPr>
        <p:txBody>
          <a:bodyPr/>
          <a:lstStyle/>
          <a:p>
            <a:r>
              <a:rPr lang="en-US" dirty="0"/>
              <a:t>Food Ordering Website </a:t>
            </a:r>
          </a:p>
        </p:txBody>
      </p:sp>
      <p:sp>
        <p:nvSpPr>
          <p:cNvPr id="9" name="Slide Number Placeholder 8"/>
          <p:cNvSpPr>
            <a:spLocks noGrp="1"/>
          </p:cNvSpPr>
          <p:nvPr>
            <p:ph type="sldNum" sz="quarter" idx="12"/>
          </p:nvPr>
        </p:nvSpPr>
        <p:spPr/>
        <p:txBody>
          <a:bodyPr/>
          <a:lstStyle/>
          <a:p>
            <a:fld id="{B9713C8C-8E70-45D5-AE59-23E60168254E}" type="slidenum">
              <a:rPr lang="en-US" smtClean="0"/>
              <a:t>15</a:t>
            </a:fld>
            <a:endParaRPr lang="en-US" dirty="0"/>
          </a:p>
        </p:txBody>
      </p:sp>
      <p:sp>
        <p:nvSpPr>
          <p:cNvPr id="2" name="Date Placeholder 1">
            <a:extLst>
              <a:ext uri="{FF2B5EF4-FFF2-40B4-BE49-F238E27FC236}">
                <a16:creationId xmlns:a16="http://schemas.microsoft.com/office/drawing/2014/main" id="{AE29EFBF-0B82-6003-FD72-D73FF72A7A26}"/>
              </a:ext>
            </a:extLst>
          </p:cNvPr>
          <p:cNvSpPr>
            <a:spLocks noGrp="1"/>
          </p:cNvSpPr>
          <p:nvPr>
            <p:ph type="dt" sz="half" idx="10"/>
          </p:nvPr>
        </p:nvSpPr>
        <p:spPr/>
        <p:txBody>
          <a:bodyPr/>
          <a:lstStyle/>
          <a:p>
            <a:fld id="{9A8EEB4B-D7B5-4860-88B4-1495DC4F48AB}" type="datetime1">
              <a:rPr lang="en-US" smtClean="0"/>
              <a:t>6/25/2022</a:t>
            </a:fld>
            <a:endParaRPr lang="en-US" dirty="0"/>
          </a:p>
        </p:txBody>
      </p:sp>
      <p:sp>
        <p:nvSpPr>
          <p:cNvPr id="3" name="Rectangle 2">
            <a:extLst>
              <a:ext uri="{FF2B5EF4-FFF2-40B4-BE49-F238E27FC236}">
                <a16:creationId xmlns:a16="http://schemas.microsoft.com/office/drawing/2014/main" id="{FCD26DD5-272D-C344-DBCB-582DA8566FF6}"/>
              </a:ext>
            </a:extLst>
          </p:cNvPr>
          <p:cNvSpPr/>
          <p:nvPr/>
        </p:nvSpPr>
        <p:spPr>
          <a:xfrm>
            <a:off x="5938787" y="96252"/>
            <a:ext cx="2184935" cy="23100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E5261DE-377F-A815-99AB-90A432A94F18}"/>
              </a:ext>
            </a:extLst>
          </p:cNvPr>
          <p:cNvSpPr/>
          <p:nvPr/>
        </p:nvSpPr>
        <p:spPr>
          <a:xfrm>
            <a:off x="8123722" y="96252"/>
            <a:ext cx="2184935" cy="1771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2">
            <a:extLst>
              <a:ext uri="{FF2B5EF4-FFF2-40B4-BE49-F238E27FC236}">
                <a16:creationId xmlns:a16="http://schemas.microsoft.com/office/drawing/2014/main" id="{E09D632B-7826-EDF7-8BB0-5D3AD717C521}"/>
              </a:ext>
            </a:extLst>
          </p:cNvPr>
          <p:cNvGrpSpPr>
            <a:grpSpLocks/>
          </p:cNvGrpSpPr>
          <p:nvPr/>
        </p:nvGrpSpPr>
        <p:grpSpPr bwMode="auto">
          <a:xfrm>
            <a:off x="5660573" y="915706"/>
            <a:ext cx="6389913" cy="4669971"/>
            <a:chOff x="1575" y="198"/>
            <a:chExt cx="9265" cy="4727"/>
          </a:xfrm>
          <a:effectLst>
            <a:glow rad="127000">
              <a:schemeClr val="accent1">
                <a:alpha val="0"/>
              </a:schemeClr>
            </a:glow>
          </a:effectLst>
        </p:grpSpPr>
        <p:pic>
          <p:nvPicPr>
            <p:cNvPr id="1027" name="Picture 3">
              <a:extLst>
                <a:ext uri="{FF2B5EF4-FFF2-40B4-BE49-F238E27FC236}">
                  <a16:creationId xmlns:a16="http://schemas.microsoft.com/office/drawing/2014/main" id="{1891C676-A9F4-7220-7F09-079DA8C1A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 y="213"/>
              <a:ext cx="9235" cy="46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F74FD69E-357D-4C24-7F4C-F0EF63F0CC34}"/>
                </a:ext>
              </a:extLst>
            </p:cNvPr>
            <p:cNvSpPr>
              <a:spLocks noChangeArrowheads="1"/>
            </p:cNvSpPr>
            <p:nvPr/>
          </p:nvSpPr>
          <p:spPr bwMode="auto">
            <a:xfrm>
              <a:off x="1582" y="205"/>
              <a:ext cx="9250" cy="4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96135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en-IN" sz="5400" dirty="0">
                <a:solidFill>
                  <a:schemeClr val="tx1"/>
                </a:solidFill>
              </a:rPr>
              <a:t>Activity </a:t>
            </a:r>
            <a:br>
              <a:rPr lang="en-IN" sz="5400" dirty="0">
                <a:solidFill>
                  <a:schemeClr val="tx1"/>
                </a:solidFill>
              </a:rPr>
            </a:br>
            <a:r>
              <a:rPr lang="en-IN" sz="5400" dirty="0">
                <a:solidFill>
                  <a:schemeClr val="tx1"/>
                </a:solidFill>
              </a:rPr>
              <a:t>Diagram</a:t>
            </a:r>
          </a:p>
        </p:txBody>
      </p:sp>
      <p:sp>
        <p:nvSpPr>
          <p:cNvPr id="8" name="Footer Placeholder 7"/>
          <p:cNvSpPr>
            <a:spLocks noGrp="1"/>
          </p:cNvSpPr>
          <p:nvPr>
            <p:ph type="ftr" sz="quarter" idx="11"/>
          </p:nvPr>
        </p:nvSpPr>
        <p:spPr>
          <a:xfrm>
            <a:off x="3791682" y="6356349"/>
            <a:ext cx="4114800" cy="365125"/>
          </a:xfrm>
        </p:spPr>
        <p:txBody>
          <a:bodyPr/>
          <a:lstStyle/>
          <a:p>
            <a:r>
              <a:rPr lang="en-US" dirty="0"/>
              <a:t>Food Ordering Website </a:t>
            </a:r>
          </a:p>
        </p:txBody>
      </p:sp>
      <p:sp>
        <p:nvSpPr>
          <p:cNvPr id="9" name="Slide Number Placeholder 8"/>
          <p:cNvSpPr>
            <a:spLocks noGrp="1"/>
          </p:cNvSpPr>
          <p:nvPr>
            <p:ph type="sldNum" sz="quarter" idx="12"/>
          </p:nvPr>
        </p:nvSpPr>
        <p:spPr/>
        <p:txBody>
          <a:bodyPr/>
          <a:lstStyle/>
          <a:p>
            <a:fld id="{B9713C8C-8E70-45D5-AE59-23E60168254E}" type="slidenum">
              <a:rPr lang="en-US" smtClean="0"/>
              <a:t>16</a:t>
            </a:fld>
            <a:endParaRPr lang="en-US" dirty="0"/>
          </a:p>
        </p:txBody>
      </p:sp>
      <p:sp>
        <p:nvSpPr>
          <p:cNvPr id="2" name="Date Placeholder 1">
            <a:extLst>
              <a:ext uri="{FF2B5EF4-FFF2-40B4-BE49-F238E27FC236}">
                <a16:creationId xmlns:a16="http://schemas.microsoft.com/office/drawing/2014/main" id="{AE29EFBF-0B82-6003-FD72-D73FF72A7A26}"/>
              </a:ext>
            </a:extLst>
          </p:cNvPr>
          <p:cNvSpPr>
            <a:spLocks noGrp="1"/>
          </p:cNvSpPr>
          <p:nvPr>
            <p:ph type="dt" sz="half" idx="10"/>
          </p:nvPr>
        </p:nvSpPr>
        <p:spPr/>
        <p:txBody>
          <a:bodyPr/>
          <a:lstStyle/>
          <a:p>
            <a:fld id="{9A8EEB4B-D7B5-4860-88B4-1495DC4F48AB}" type="datetime1">
              <a:rPr lang="en-US" smtClean="0"/>
              <a:t>6/25/2022</a:t>
            </a:fld>
            <a:endParaRPr lang="en-US" dirty="0"/>
          </a:p>
        </p:txBody>
      </p:sp>
      <p:pic>
        <p:nvPicPr>
          <p:cNvPr id="5" name="Picture 4">
            <a:extLst>
              <a:ext uri="{FF2B5EF4-FFF2-40B4-BE49-F238E27FC236}">
                <a16:creationId xmlns:a16="http://schemas.microsoft.com/office/drawing/2014/main" id="{3CBF083B-8E67-4F25-E9DA-182565400704}"/>
              </a:ext>
            </a:extLst>
          </p:cNvPr>
          <p:cNvPicPr>
            <a:picLocks noChangeAspect="1"/>
          </p:cNvPicPr>
          <p:nvPr/>
        </p:nvPicPr>
        <p:blipFill rotWithShape="1">
          <a:blip r:embed="rId3"/>
          <a:srcRect l="37815" t="18527" r="14501" b="9310"/>
          <a:stretch/>
        </p:blipFill>
        <p:spPr>
          <a:xfrm>
            <a:off x="5849082" y="460437"/>
            <a:ext cx="6243326" cy="5314719"/>
          </a:xfrm>
          <a:prstGeom prst="rect">
            <a:avLst/>
          </a:prstGeom>
        </p:spPr>
      </p:pic>
      <p:sp>
        <p:nvSpPr>
          <p:cNvPr id="7" name="Oval 6">
            <a:extLst>
              <a:ext uri="{FF2B5EF4-FFF2-40B4-BE49-F238E27FC236}">
                <a16:creationId xmlns:a16="http://schemas.microsoft.com/office/drawing/2014/main" id="{B7C22C4E-A6D7-34CD-0A76-484710F26737}"/>
              </a:ext>
            </a:extLst>
          </p:cNvPr>
          <p:cNvSpPr/>
          <p:nvPr/>
        </p:nvSpPr>
        <p:spPr>
          <a:xfrm>
            <a:off x="9163251" y="2791327"/>
            <a:ext cx="789271" cy="459366"/>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D72C8B5A-5F8E-FA9C-5D3E-236F16F6031B}"/>
              </a:ext>
            </a:extLst>
          </p:cNvPr>
          <p:cNvSpPr txBox="1"/>
          <p:nvPr/>
        </p:nvSpPr>
        <p:spPr>
          <a:xfrm>
            <a:off x="9192929" y="2840798"/>
            <a:ext cx="789271" cy="276999"/>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Admin</a:t>
            </a:r>
          </a:p>
        </p:txBody>
      </p:sp>
      <p:sp>
        <p:nvSpPr>
          <p:cNvPr id="11" name="Oval 10">
            <a:extLst>
              <a:ext uri="{FF2B5EF4-FFF2-40B4-BE49-F238E27FC236}">
                <a16:creationId xmlns:a16="http://schemas.microsoft.com/office/drawing/2014/main" id="{BBE7580C-81F8-02D7-4C9C-C16E4A48FB17}"/>
              </a:ext>
            </a:extLst>
          </p:cNvPr>
          <p:cNvSpPr/>
          <p:nvPr/>
        </p:nvSpPr>
        <p:spPr>
          <a:xfrm>
            <a:off x="9076623" y="3524512"/>
            <a:ext cx="875899" cy="492660"/>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CF55D59F-9DF7-8E3A-307E-69BDDE083061}"/>
              </a:ext>
            </a:extLst>
          </p:cNvPr>
          <p:cNvSpPr/>
          <p:nvPr/>
        </p:nvSpPr>
        <p:spPr>
          <a:xfrm>
            <a:off x="7209322" y="4138863"/>
            <a:ext cx="837398" cy="308009"/>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694598B-0355-7F72-259A-53B023F2E1CF}"/>
              </a:ext>
            </a:extLst>
          </p:cNvPr>
          <p:cNvSpPr txBox="1"/>
          <p:nvPr/>
        </p:nvSpPr>
        <p:spPr>
          <a:xfrm>
            <a:off x="7209322" y="4169873"/>
            <a:ext cx="1106905" cy="276999"/>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View order</a:t>
            </a:r>
          </a:p>
        </p:txBody>
      </p:sp>
      <p:sp>
        <p:nvSpPr>
          <p:cNvPr id="15" name="TextBox 14">
            <a:extLst>
              <a:ext uri="{FF2B5EF4-FFF2-40B4-BE49-F238E27FC236}">
                <a16:creationId xmlns:a16="http://schemas.microsoft.com/office/drawing/2014/main" id="{D39E264C-0F72-EE87-7AB7-1C82A9339B21}"/>
              </a:ext>
            </a:extLst>
          </p:cNvPr>
          <p:cNvSpPr txBox="1"/>
          <p:nvPr/>
        </p:nvSpPr>
        <p:spPr>
          <a:xfrm>
            <a:off x="9004433" y="3632342"/>
            <a:ext cx="1106905" cy="261610"/>
          </a:xfrm>
          <a:prstGeom prst="rect">
            <a:avLst/>
          </a:prstGeom>
          <a:noFill/>
        </p:spPr>
        <p:txBody>
          <a:bodyPr wrap="square" rtlCol="0">
            <a:spAutoFit/>
          </a:bodyPr>
          <a:lstStyle/>
          <a:p>
            <a:r>
              <a:rPr lang="en-IN" sz="1100" b="1" dirty="0">
                <a:latin typeface="Times New Roman" panose="02020603050405020304" pitchFamily="18" charset="0"/>
                <a:cs typeface="Times New Roman" panose="02020603050405020304" pitchFamily="18" charset="0"/>
              </a:rPr>
              <a:t>Order Status</a:t>
            </a:r>
          </a:p>
        </p:txBody>
      </p:sp>
      <p:sp>
        <p:nvSpPr>
          <p:cNvPr id="16" name="TextBox 15">
            <a:extLst>
              <a:ext uri="{FF2B5EF4-FFF2-40B4-BE49-F238E27FC236}">
                <a16:creationId xmlns:a16="http://schemas.microsoft.com/office/drawing/2014/main" id="{A8FC031C-EAA0-447B-8967-01078DFDDD2E}"/>
              </a:ext>
            </a:extLst>
          </p:cNvPr>
          <p:cNvSpPr txBox="1"/>
          <p:nvPr/>
        </p:nvSpPr>
        <p:spPr>
          <a:xfrm>
            <a:off x="8499108" y="1979300"/>
            <a:ext cx="693822" cy="276999"/>
          </a:xfrm>
          <a:prstGeom prst="rect">
            <a:avLst/>
          </a:prstGeom>
          <a:solidFill>
            <a:schemeClr val="accent6">
              <a:lumMod val="40000"/>
              <a:lumOff val="60000"/>
            </a:schemeClr>
          </a:solidFill>
        </p:spPr>
        <p:txBody>
          <a:bodyPr wrap="square" rtlCol="0">
            <a:spAutoFit/>
          </a:bodyPr>
          <a:lstStyle/>
          <a:p>
            <a:r>
              <a:rPr lang="en-IN" sz="1200" b="1" dirty="0">
                <a:latin typeface="Times New Roman" panose="02020603050405020304" pitchFamily="18" charset="0"/>
                <a:cs typeface="Times New Roman" panose="02020603050405020304" pitchFamily="18" charset="0"/>
              </a:rPr>
              <a:t>Admin</a:t>
            </a:r>
          </a:p>
        </p:txBody>
      </p:sp>
    </p:spTree>
    <p:extLst>
      <p:ext uri="{BB962C8B-B14F-4D97-AF65-F5344CB8AC3E}">
        <p14:creationId xmlns:p14="http://schemas.microsoft.com/office/powerpoint/2010/main" val="2772608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en-IN" sz="5400" dirty="0">
                <a:solidFill>
                  <a:schemeClr val="tx1"/>
                </a:solidFill>
              </a:rPr>
              <a:t>ER </a:t>
            </a:r>
            <a:br>
              <a:rPr lang="en-IN" sz="5400" dirty="0">
                <a:solidFill>
                  <a:schemeClr val="tx1"/>
                </a:solidFill>
              </a:rPr>
            </a:br>
            <a:r>
              <a:rPr lang="en-IN" sz="5400" dirty="0">
                <a:solidFill>
                  <a:schemeClr val="tx1"/>
                </a:solidFill>
              </a:rPr>
              <a:t>Diagram</a:t>
            </a:r>
          </a:p>
        </p:txBody>
      </p:sp>
      <p:sp>
        <p:nvSpPr>
          <p:cNvPr id="8" name="Footer Placeholder 7"/>
          <p:cNvSpPr>
            <a:spLocks noGrp="1"/>
          </p:cNvSpPr>
          <p:nvPr>
            <p:ph type="ftr" sz="quarter" idx="11"/>
          </p:nvPr>
        </p:nvSpPr>
        <p:spPr>
          <a:xfrm>
            <a:off x="1257300" y="6201908"/>
            <a:ext cx="4114800" cy="365125"/>
          </a:xfrm>
        </p:spPr>
        <p:txBody>
          <a:bodyPr/>
          <a:lstStyle/>
          <a:p>
            <a:r>
              <a:rPr lang="en-US"/>
              <a:t>Food Ordering Website </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17</a:t>
            </a:fld>
            <a:endParaRPr lang="en-US" dirty="0"/>
          </a:p>
        </p:txBody>
      </p:sp>
      <p:pic>
        <p:nvPicPr>
          <p:cNvPr id="4" name="Picture 3">
            <a:extLst>
              <a:ext uri="{FF2B5EF4-FFF2-40B4-BE49-F238E27FC236}">
                <a16:creationId xmlns:a16="http://schemas.microsoft.com/office/drawing/2014/main" id="{7CCC2863-572A-905B-B4A1-AD2705184BD6}"/>
              </a:ext>
            </a:extLst>
          </p:cNvPr>
          <p:cNvPicPr>
            <a:picLocks noChangeAspect="1"/>
          </p:cNvPicPr>
          <p:nvPr/>
        </p:nvPicPr>
        <p:blipFill rotWithShape="1">
          <a:blip r:embed="rId3"/>
          <a:srcRect l="35335" t="23505" r="34479" b="11065"/>
          <a:stretch/>
        </p:blipFill>
        <p:spPr>
          <a:xfrm>
            <a:off x="6770473" y="433633"/>
            <a:ext cx="4777361" cy="5824811"/>
          </a:xfrm>
          <a:prstGeom prst="rect">
            <a:avLst/>
          </a:prstGeom>
        </p:spPr>
      </p:pic>
      <p:sp>
        <p:nvSpPr>
          <p:cNvPr id="2" name="Date Placeholder 1">
            <a:extLst>
              <a:ext uri="{FF2B5EF4-FFF2-40B4-BE49-F238E27FC236}">
                <a16:creationId xmlns:a16="http://schemas.microsoft.com/office/drawing/2014/main" id="{AE29EFBF-0B82-6003-FD72-D73FF72A7A26}"/>
              </a:ext>
            </a:extLst>
          </p:cNvPr>
          <p:cNvSpPr>
            <a:spLocks noGrp="1"/>
          </p:cNvSpPr>
          <p:nvPr>
            <p:ph type="dt" sz="half" idx="10"/>
          </p:nvPr>
        </p:nvSpPr>
        <p:spPr/>
        <p:txBody>
          <a:bodyPr/>
          <a:lstStyle/>
          <a:p>
            <a:fld id="{9A8EEB4B-D7B5-4860-88B4-1495DC4F48AB}" type="datetime1">
              <a:rPr lang="en-US" smtClean="0"/>
              <a:t>6/25/2022</a:t>
            </a:fld>
            <a:endParaRPr lang="en-US" dirty="0"/>
          </a:p>
        </p:txBody>
      </p:sp>
      <p:sp>
        <p:nvSpPr>
          <p:cNvPr id="3" name="AutoShape 2" descr="Online Food Ordering System ER Diagram - Step 3 Complete ERD">
            <a:extLst>
              <a:ext uri="{FF2B5EF4-FFF2-40B4-BE49-F238E27FC236}">
                <a16:creationId xmlns:a16="http://schemas.microsoft.com/office/drawing/2014/main" id="{30B1CB31-23DB-BA0B-53EC-2311C6D180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376819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en-IN" sz="5400" dirty="0">
                <a:solidFill>
                  <a:schemeClr val="tx1"/>
                </a:solidFill>
              </a:rPr>
              <a:t>Dataflow</a:t>
            </a:r>
            <a:br>
              <a:rPr lang="en-IN" sz="5400" dirty="0">
                <a:solidFill>
                  <a:schemeClr val="tx1"/>
                </a:solidFill>
              </a:rPr>
            </a:br>
            <a:r>
              <a:rPr lang="en-IN" sz="5400" dirty="0">
                <a:solidFill>
                  <a:schemeClr val="tx1"/>
                </a:solidFill>
              </a:rPr>
              <a:t>Diagram</a:t>
            </a:r>
          </a:p>
        </p:txBody>
      </p:sp>
      <p:sp>
        <p:nvSpPr>
          <p:cNvPr id="8" name="Footer Placeholder 7"/>
          <p:cNvSpPr>
            <a:spLocks noGrp="1"/>
          </p:cNvSpPr>
          <p:nvPr>
            <p:ph type="ftr" sz="quarter" idx="11"/>
          </p:nvPr>
        </p:nvSpPr>
        <p:spPr>
          <a:xfrm>
            <a:off x="1257300" y="6201908"/>
            <a:ext cx="4114800" cy="365125"/>
          </a:xfrm>
        </p:spPr>
        <p:txBody>
          <a:bodyPr/>
          <a:lstStyle/>
          <a:p>
            <a:r>
              <a:rPr lang="en-US"/>
              <a:t>Food Ordering Website </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18</a:t>
            </a:fld>
            <a:endParaRPr lang="en-US" dirty="0"/>
          </a:p>
        </p:txBody>
      </p:sp>
      <p:sp>
        <p:nvSpPr>
          <p:cNvPr id="2" name="Date Placeholder 1">
            <a:extLst>
              <a:ext uri="{FF2B5EF4-FFF2-40B4-BE49-F238E27FC236}">
                <a16:creationId xmlns:a16="http://schemas.microsoft.com/office/drawing/2014/main" id="{AE29EFBF-0B82-6003-FD72-D73FF72A7A26}"/>
              </a:ext>
            </a:extLst>
          </p:cNvPr>
          <p:cNvSpPr>
            <a:spLocks noGrp="1"/>
          </p:cNvSpPr>
          <p:nvPr>
            <p:ph type="dt" sz="half" idx="10"/>
          </p:nvPr>
        </p:nvSpPr>
        <p:spPr/>
        <p:txBody>
          <a:bodyPr/>
          <a:lstStyle/>
          <a:p>
            <a:fld id="{9A8EEB4B-D7B5-4860-88B4-1495DC4F48AB}" type="datetime1">
              <a:rPr lang="en-US" smtClean="0"/>
              <a:t>6/25/2022</a:t>
            </a:fld>
            <a:endParaRPr lang="en-US" dirty="0"/>
          </a:p>
        </p:txBody>
      </p:sp>
      <p:sp>
        <p:nvSpPr>
          <p:cNvPr id="3" name="AutoShape 2" descr="Online Food Ordering System ER Diagram - Step 3 Complete ERD">
            <a:extLst>
              <a:ext uri="{FF2B5EF4-FFF2-40B4-BE49-F238E27FC236}">
                <a16:creationId xmlns:a16="http://schemas.microsoft.com/office/drawing/2014/main" id="{30B1CB31-23DB-BA0B-53EC-2311C6D180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7D983913-B919-5DD9-36CD-0DFB55475A1F}"/>
              </a:ext>
            </a:extLst>
          </p:cNvPr>
          <p:cNvPicPr>
            <a:picLocks noChangeAspect="1"/>
          </p:cNvPicPr>
          <p:nvPr/>
        </p:nvPicPr>
        <p:blipFill rotWithShape="1">
          <a:blip r:embed="rId3"/>
          <a:srcRect l="1894" t="2480" r="2143" b="15366"/>
          <a:stretch/>
        </p:blipFill>
        <p:spPr>
          <a:xfrm>
            <a:off x="6022205" y="719247"/>
            <a:ext cx="6169795" cy="5062889"/>
          </a:xfrm>
          <a:prstGeom prst="rect">
            <a:avLst/>
          </a:prstGeom>
        </p:spPr>
      </p:pic>
    </p:spTree>
    <p:extLst>
      <p:ext uri="{BB962C8B-B14F-4D97-AF65-F5344CB8AC3E}">
        <p14:creationId xmlns:p14="http://schemas.microsoft.com/office/powerpoint/2010/main" val="3742911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9713C8C-8E70-45D5-AE59-23E60168254E}" type="slidenum">
              <a:rPr lang="en-US" smtClean="0"/>
              <a:t>19</a:t>
            </a:fld>
            <a:endParaRPr lang="en-US" dirty="0"/>
          </a:p>
        </p:txBody>
      </p:sp>
      <p:sp>
        <p:nvSpPr>
          <p:cNvPr id="8" name="TextBox 7"/>
          <p:cNvSpPr txBox="1"/>
          <p:nvPr/>
        </p:nvSpPr>
        <p:spPr>
          <a:xfrm>
            <a:off x="1137203" y="456479"/>
            <a:ext cx="7473397" cy="769441"/>
          </a:xfrm>
          <a:prstGeom prst="rect">
            <a:avLst/>
          </a:prstGeom>
          <a:noFill/>
        </p:spPr>
        <p:txBody>
          <a:bodyPr wrap="square" rtlCol="0">
            <a:spAutoFit/>
          </a:bodyPr>
          <a:lstStyle/>
          <a:p>
            <a:r>
              <a:rPr lang="en-IN" sz="4400" i="1" dirty="0">
                <a:solidFill>
                  <a:schemeClr val="bg1"/>
                </a:solidFill>
                <a:latin typeface="+mj-lt"/>
              </a:rPr>
              <a:t>Website :    home page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494" y="1687397"/>
            <a:ext cx="9585012" cy="4515439"/>
          </a:xfrm>
          <a:prstGeom prst="rect">
            <a:avLst/>
          </a:prstGeom>
        </p:spPr>
      </p:pic>
      <p:sp>
        <p:nvSpPr>
          <p:cNvPr id="2" name="Date Placeholder 1">
            <a:extLst>
              <a:ext uri="{FF2B5EF4-FFF2-40B4-BE49-F238E27FC236}">
                <a16:creationId xmlns:a16="http://schemas.microsoft.com/office/drawing/2014/main" id="{BAFAC138-EAFB-58B0-5414-F2AB952F8801}"/>
              </a:ext>
            </a:extLst>
          </p:cNvPr>
          <p:cNvSpPr>
            <a:spLocks noGrp="1"/>
          </p:cNvSpPr>
          <p:nvPr>
            <p:ph type="dt" sz="half" idx="10"/>
          </p:nvPr>
        </p:nvSpPr>
        <p:spPr/>
        <p:txBody>
          <a:bodyPr/>
          <a:lstStyle/>
          <a:p>
            <a:fld id="{2178107C-B1DF-4444-AFCD-DD479C7DB515}" type="datetime1">
              <a:rPr lang="en-US" smtClean="0"/>
              <a:t>6/25/2022</a:t>
            </a:fld>
            <a:endParaRPr lang="en-US" dirty="0"/>
          </a:p>
        </p:txBody>
      </p:sp>
      <p:sp>
        <p:nvSpPr>
          <p:cNvPr id="3" name="Footer Placeholder 2">
            <a:extLst>
              <a:ext uri="{FF2B5EF4-FFF2-40B4-BE49-F238E27FC236}">
                <a16:creationId xmlns:a16="http://schemas.microsoft.com/office/drawing/2014/main" id="{5E892C2A-2C84-71ED-B8F1-0FEA91F3AE98}"/>
              </a:ext>
            </a:extLst>
          </p:cNvPr>
          <p:cNvSpPr>
            <a:spLocks noGrp="1"/>
          </p:cNvSpPr>
          <p:nvPr>
            <p:ph type="ftr" sz="quarter" idx="11"/>
          </p:nvPr>
        </p:nvSpPr>
        <p:spPr/>
        <p:txBody>
          <a:bodyPr/>
          <a:lstStyle/>
          <a:p>
            <a:r>
              <a:rPr lang="en-US"/>
              <a:t>Food Ordering Website </a:t>
            </a:r>
            <a:endParaRPr lang="en-US" dirty="0"/>
          </a:p>
        </p:txBody>
      </p:sp>
    </p:spTree>
    <p:extLst>
      <p:ext uri="{BB962C8B-B14F-4D97-AF65-F5344CB8AC3E}">
        <p14:creationId xmlns:p14="http://schemas.microsoft.com/office/powerpoint/2010/main" val="2179173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a:xfrm>
            <a:off x="838200" y="338231"/>
            <a:ext cx="10515600" cy="1325563"/>
          </a:xfrm>
        </p:spPr>
        <p:txBody>
          <a:bodyPr/>
          <a:lstStyle/>
          <a:p>
            <a:r>
              <a:rPr lang="en-US" dirty="0"/>
              <a:t>Team Members</a:t>
            </a:r>
          </a:p>
        </p:txBody>
      </p:sp>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a:xfrm>
            <a:off x="1324800" y="4174863"/>
            <a:ext cx="2057400" cy="731520"/>
          </a:xfrm>
        </p:spPr>
        <p:txBody>
          <a:bodyPr/>
          <a:lstStyle/>
          <a:p>
            <a:r>
              <a:rPr lang="en-US" sz="2000" dirty="0">
                <a:latin typeface="+mj-lt"/>
              </a:rPr>
              <a:t>Avantika</a:t>
            </a:r>
          </a:p>
        </p:txBody>
      </p:sp>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a:xfrm>
            <a:off x="4773669" y="4174863"/>
            <a:ext cx="2057400" cy="731520"/>
          </a:xfrm>
        </p:spPr>
        <p:txBody>
          <a:bodyPr/>
          <a:lstStyle/>
          <a:p>
            <a:r>
              <a:rPr lang="en-US" sz="2000" dirty="0">
                <a:latin typeface="+mj-lt"/>
              </a:rPr>
              <a:t>Nandini</a:t>
            </a:r>
          </a:p>
        </p:txBody>
      </p:sp>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a:xfrm>
            <a:off x="8149231" y="4174863"/>
            <a:ext cx="2057400" cy="731520"/>
          </a:xfrm>
        </p:spPr>
        <p:txBody>
          <a:bodyPr/>
          <a:lstStyle/>
          <a:p>
            <a:r>
              <a:rPr lang="en-US" dirty="0"/>
              <a:t>Shreya</a:t>
            </a:r>
            <a:endParaRPr lang="en-US" sz="2000" dirty="0">
              <a:latin typeface="+mj-lt"/>
            </a:endParaRPr>
          </a:p>
        </p:txBody>
      </p:sp>
      <p:sp>
        <p:nvSpPr>
          <p:cNvPr id="9" name="Text Placeholder 8">
            <a:extLst>
              <a:ext uri="{FF2B5EF4-FFF2-40B4-BE49-F238E27FC236}">
                <a16:creationId xmlns:a16="http://schemas.microsoft.com/office/drawing/2014/main" id="{AE125039-668E-48DA-9309-5CE680A10283}"/>
              </a:ext>
            </a:extLst>
          </p:cNvPr>
          <p:cNvSpPr>
            <a:spLocks noGrp="1"/>
          </p:cNvSpPr>
          <p:nvPr>
            <p:ph type="body" sz="quarter" idx="19"/>
          </p:nvPr>
        </p:nvSpPr>
        <p:spPr>
          <a:xfrm>
            <a:off x="1324800" y="4791999"/>
            <a:ext cx="2057400" cy="644525"/>
          </a:xfrm>
        </p:spPr>
        <p:txBody>
          <a:bodyPr/>
          <a:lstStyle/>
          <a:p>
            <a:r>
              <a:rPr lang="en-US" dirty="0"/>
              <a:t>ENG20CA0005</a:t>
            </a:r>
          </a:p>
        </p:txBody>
      </p:sp>
      <p:sp>
        <p:nvSpPr>
          <p:cNvPr id="17" name="Text Placeholder 16">
            <a:extLst>
              <a:ext uri="{FF2B5EF4-FFF2-40B4-BE49-F238E27FC236}">
                <a16:creationId xmlns:a16="http://schemas.microsoft.com/office/drawing/2014/main" id="{60049D3B-4850-4D95-B946-4AFE0126F22F}"/>
              </a:ext>
            </a:extLst>
          </p:cNvPr>
          <p:cNvSpPr>
            <a:spLocks noGrp="1"/>
          </p:cNvSpPr>
          <p:nvPr>
            <p:ph type="body" sz="quarter" idx="27"/>
          </p:nvPr>
        </p:nvSpPr>
        <p:spPr>
          <a:xfrm>
            <a:off x="4773669" y="4791999"/>
            <a:ext cx="2057400" cy="644525"/>
          </a:xfrm>
        </p:spPr>
        <p:txBody>
          <a:bodyPr/>
          <a:lstStyle/>
          <a:p>
            <a:r>
              <a:rPr lang="en-US" dirty="0"/>
              <a:t>ENG20CA0023</a:t>
            </a:r>
          </a:p>
        </p:txBody>
      </p:sp>
      <p:sp>
        <p:nvSpPr>
          <p:cNvPr id="15" name="Text Placeholder 14">
            <a:extLst>
              <a:ext uri="{FF2B5EF4-FFF2-40B4-BE49-F238E27FC236}">
                <a16:creationId xmlns:a16="http://schemas.microsoft.com/office/drawing/2014/main" id="{C15C2B3A-7767-4BAD-843D-060598064B66}"/>
              </a:ext>
            </a:extLst>
          </p:cNvPr>
          <p:cNvSpPr>
            <a:spLocks noGrp="1"/>
          </p:cNvSpPr>
          <p:nvPr>
            <p:ph type="body" sz="quarter" idx="25"/>
          </p:nvPr>
        </p:nvSpPr>
        <p:spPr>
          <a:xfrm>
            <a:off x="8149231" y="4792000"/>
            <a:ext cx="2057400" cy="644525"/>
          </a:xfrm>
        </p:spPr>
        <p:txBody>
          <a:bodyPr/>
          <a:lstStyle/>
          <a:p>
            <a:r>
              <a:rPr lang="en-US" dirty="0"/>
              <a:t>ENG20CA0042</a:t>
            </a: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a:t>Food Ordering Website </a:t>
            </a:r>
            <a:endParaRPr lang="en-US" dirty="0"/>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2</a:t>
            </a:fld>
            <a:endParaRPr lang="en-US" dirty="0"/>
          </a:p>
        </p:txBody>
      </p:sp>
      <p:pic>
        <p:nvPicPr>
          <p:cNvPr id="4" name="Picture Placeholder 3">
            <a:extLst>
              <a:ext uri="{FF2B5EF4-FFF2-40B4-BE49-F238E27FC236}">
                <a16:creationId xmlns:a16="http://schemas.microsoft.com/office/drawing/2014/main" id="{52DB9D5F-B466-4EFC-AC93-FD8FAD823DB6}"/>
              </a:ext>
            </a:extLst>
          </p:cNvPr>
          <p:cNvPicPr>
            <a:picLocks noGrp="1" noChangeAspect="1"/>
          </p:cNvPicPr>
          <p:nvPr>
            <p:ph type="pic" sz="quarter" idx="13"/>
          </p:nvPr>
        </p:nvPicPr>
        <p:blipFill>
          <a:blip r:embed="rId3"/>
          <a:srcRect t="12512" b="12512"/>
          <a:stretch>
            <a:fillRect/>
          </a:stretch>
        </p:blipFill>
        <p:spPr>
          <a:xfrm>
            <a:off x="1359968" y="2209981"/>
            <a:ext cx="2053232" cy="1662194"/>
          </a:xfrm>
        </p:spPr>
      </p:pic>
      <p:pic>
        <p:nvPicPr>
          <p:cNvPr id="19" name="Picture Placeholder 18">
            <a:extLst>
              <a:ext uri="{FF2B5EF4-FFF2-40B4-BE49-F238E27FC236}">
                <a16:creationId xmlns:a16="http://schemas.microsoft.com/office/drawing/2014/main" id="{B51927ED-CF37-4DB3-B117-C299E97512F4}"/>
              </a:ext>
            </a:extLst>
          </p:cNvPr>
          <p:cNvPicPr>
            <a:picLocks noGrp="1" noChangeAspect="1"/>
          </p:cNvPicPr>
          <p:nvPr>
            <p:ph type="pic" sz="quarter" idx="14"/>
          </p:nvPr>
        </p:nvPicPr>
        <p:blipFill>
          <a:blip r:embed="rId4"/>
          <a:srcRect t="12467" b="12467"/>
          <a:stretch>
            <a:fillRect/>
          </a:stretch>
        </p:blipFill>
        <p:spPr>
          <a:xfrm>
            <a:off x="4773669" y="2209981"/>
            <a:ext cx="2053231" cy="1662194"/>
          </a:xfrm>
        </p:spPr>
      </p:pic>
      <p:pic>
        <p:nvPicPr>
          <p:cNvPr id="27" name="Picture Placeholder 26">
            <a:extLst>
              <a:ext uri="{FF2B5EF4-FFF2-40B4-BE49-F238E27FC236}">
                <a16:creationId xmlns:a16="http://schemas.microsoft.com/office/drawing/2014/main" id="{15624956-33FC-44D2-813E-0DE599BF5EE5}"/>
              </a:ext>
            </a:extLst>
          </p:cNvPr>
          <p:cNvPicPr>
            <a:picLocks noGrp="1" noChangeAspect="1"/>
          </p:cNvPicPr>
          <p:nvPr>
            <p:ph type="pic" sz="quarter" idx="15"/>
          </p:nvPr>
        </p:nvPicPr>
        <p:blipFill>
          <a:blip r:embed="rId5"/>
          <a:srcRect t="12496" b="12496"/>
          <a:stretch>
            <a:fillRect/>
          </a:stretch>
        </p:blipFill>
        <p:spPr>
          <a:xfrm>
            <a:off x="8153400" y="2136911"/>
            <a:ext cx="2053231" cy="1662194"/>
          </a:xfrm>
        </p:spPr>
      </p:pic>
      <p:sp>
        <p:nvSpPr>
          <p:cNvPr id="2" name="Date Placeholder 1">
            <a:extLst>
              <a:ext uri="{FF2B5EF4-FFF2-40B4-BE49-F238E27FC236}">
                <a16:creationId xmlns:a16="http://schemas.microsoft.com/office/drawing/2014/main" id="{F57CE474-C973-3A28-50DD-F392A3518C76}"/>
              </a:ext>
            </a:extLst>
          </p:cNvPr>
          <p:cNvSpPr>
            <a:spLocks noGrp="1"/>
          </p:cNvSpPr>
          <p:nvPr>
            <p:ph type="dt" sz="half" idx="10"/>
          </p:nvPr>
        </p:nvSpPr>
        <p:spPr/>
        <p:txBody>
          <a:bodyPr/>
          <a:lstStyle/>
          <a:p>
            <a:fld id="{818A1E10-BF9B-4CDC-BE69-7A799A499865}" type="datetime1">
              <a:rPr lang="en-US" smtClean="0"/>
              <a:t>6/25/2022</a:t>
            </a:fld>
            <a:endParaRPr lang="en-US" dirty="0"/>
          </a:p>
        </p:txBody>
      </p:sp>
    </p:spTree>
    <p:extLst>
      <p:ext uri="{BB962C8B-B14F-4D97-AF65-F5344CB8AC3E}">
        <p14:creationId xmlns:p14="http://schemas.microsoft.com/office/powerpoint/2010/main" val="393785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3234D-4E1B-64B4-476A-FE8E10BC05CA}"/>
              </a:ext>
            </a:extLst>
          </p:cNvPr>
          <p:cNvSpPr>
            <a:spLocks noGrp="1"/>
          </p:cNvSpPr>
          <p:nvPr>
            <p:ph type="dt" sz="half" idx="4294967295"/>
          </p:nvPr>
        </p:nvSpPr>
        <p:spPr>
          <a:xfrm>
            <a:off x="0" y="6356350"/>
            <a:ext cx="2743200" cy="365125"/>
          </a:xfrm>
        </p:spPr>
        <p:txBody>
          <a:bodyPr/>
          <a:lstStyle/>
          <a:p>
            <a:fld id="{553CE735-B26F-420C-BACA-0A7784F288A4}" type="datetime1">
              <a:rPr lang="en-US" smtClean="0"/>
              <a:t>6/25/2022</a:t>
            </a:fld>
            <a:endParaRPr lang="en-US" dirty="0"/>
          </a:p>
        </p:txBody>
      </p:sp>
      <p:sp>
        <p:nvSpPr>
          <p:cNvPr id="3" name="Footer Placeholder 2">
            <a:extLst>
              <a:ext uri="{FF2B5EF4-FFF2-40B4-BE49-F238E27FC236}">
                <a16:creationId xmlns:a16="http://schemas.microsoft.com/office/drawing/2014/main" id="{A8C3BBDF-9A7C-B760-D065-71CE0DEF5D94}"/>
              </a:ext>
            </a:extLst>
          </p:cNvPr>
          <p:cNvSpPr>
            <a:spLocks noGrp="1"/>
          </p:cNvSpPr>
          <p:nvPr>
            <p:ph type="ftr" sz="quarter" idx="4294967295"/>
          </p:nvPr>
        </p:nvSpPr>
        <p:spPr>
          <a:xfrm>
            <a:off x="0" y="6356350"/>
            <a:ext cx="4114800" cy="365125"/>
          </a:xfrm>
        </p:spPr>
        <p:txBody>
          <a:bodyPr/>
          <a:lstStyle/>
          <a:p>
            <a:r>
              <a:rPr lang="en-US"/>
              <a:t>Food Ordering Website </a:t>
            </a:r>
            <a:endParaRPr lang="en-US" dirty="0"/>
          </a:p>
        </p:txBody>
      </p:sp>
      <p:sp>
        <p:nvSpPr>
          <p:cNvPr id="4" name="Slide Number Placeholder 3">
            <a:extLst>
              <a:ext uri="{FF2B5EF4-FFF2-40B4-BE49-F238E27FC236}">
                <a16:creationId xmlns:a16="http://schemas.microsoft.com/office/drawing/2014/main" id="{1DC6BADD-3EF0-29BB-F256-05B171188E6E}"/>
              </a:ext>
            </a:extLst>
          </p:cNvPr>
          <p:cNvSpPr>
            <a:spLocks noGrp="1"/>
          </p:cNvSpPr>
          <p:nvPr>
            <p:ph type="sldNum" sz="quarter" idx="4294967295"/>
          </p:nvPr>
        </p:nvSpPr>
        <p:spPr>
          <a:xfrm>
            <a:off x="9448800" y="6356350"/>
            <a:ext cx="2743200" cy="365125"/>
          </a:xfrm>
        </p:spPr>
        <p:txBody>
          <a:bodyPr/>
          <a:lstStyle/>
          <a:p>
            <a:fld id="{B9713C8C-8E70-45D5-AE59-23E60168254E}" type="slidenum">
              <a:rPr lang="en-US" smtClean="0"/>
              <a:t>20</a:t>
            </a:fld>
            <a:endParaRPr lang="en-US" dirty="0"/>
          </a:p>
        </p:txBody>
      </p:sp>
      <p:pic>
        <p:nvPicPr>
          <p:cNvPr id="5" name="Picture 4">
            <a:extLst>
              <a:ext uri="{FF2B5EF4-FFF2-40B4-BE49-F238E27FC236}">
                <a16:creationId xmlns:a16="http://schemas.microsoft.com/office/drawing/2014/main" id="{71A8C399-3FF7-D2F2-9470-4A62B229C48B}"/>
              </a:ext>
            </a:extLst>
          </p:cNvPr>
          <p:cNvPicPr>
            <a:picLocks noChangeAspect="1"/>
          </p:cNvPicPr>
          <p:nvPr/>
        </p:nvPicPr>
        <p:blipFill rotWithShape="1">
          <a:blip r:embed="rId3">
            <a:extLst>
              <a:ext uri="{28A0092B-C50C-407E-A947-70E740481C1C}">
                <a14:useLocalDpi xmlns:a14="http://schemas.microsoft.com/office/drawing/2010/main" val="0"/>
              </a:ext>
            </a:extLst>
          </a:blip>
          <a:srcRect l="10894" r="17272"/>
          <a:stretch/>
        </p:blipFill>
        <p:spPr>
          <a:xfrm>
            <a:off x="586857" y="136525"/>
            <a:ext cx="4918397" cy="3161314"/>
          </a:xfrm>
          <a:prstGeom prst="rect">
            <a:avLst/>
          </a:prstGeom>
        </p:spPr>
      </p:pic>
      <p:pic>
        <p:nvPicPr>
          <p:cNvPr id="6" name="Picture 5">
            <a:extLst>
              <a:ext uri="{FF2B5EF4-FFF2-40B4-BE49-F238E27FC236}">
                <a16:creationId xmlns:a16="http://schemas.microsoft.com/office/drawing/2014/main" id="{F675296B-C9CE-BD03-DFC1-1879A8478272}"/>
              </a:ext>
            </a:extLst>
          </p:cNvPr>
          <p:cNvPicPr>
            <a:picLocks noChangeAspect="1"/>
          </p:cNvPicPr>
          <p:nvPr/>
        </p:nvPicPr>
        <p:blipFill rotWithShape="1">
          <a:blip r:embed="rId4">
            <a:extLst>
              <a:ext uri="{28A0092B-C50C-407E-A947-70E740481C1C}">
                <a14:useLocalDpi xmlns:a14="http://schemas.microsoft.com/office/drawing/2010/main" val="0"/>
              </a:ext>
            </a:extLst>
          </a:blip>
          <a:srcRect l="10810" t="8097" r="16979" b="-4"/>
          <a:stretch/>
        </p:blipFill>
        <p:spPr>
          <a:xfrm>
            <a:off x="586857" y="3297839"/>
            <a:ext cx="4918397" cy="2934345"/>
          </a:xfrm>
          <a:prstGeom prst="rect">
            <a:avLst/>
          </a:prstGeom>
        </p:spPr>
      </p:pic>
      <p:sp>
        <p:nvSpPr>
          <p:cNvPr id="10" name="TextBox 9">
            <a:extLst>
              <a:ext uri="{FF2B5EF4-FFF2-40B4-BE49-F238E27FC236}">
                <a16:creationId xmlns:a16="http://schemas.microsoft.com/office/drawing/2014/main" id="{2C653C08-E079-5493-9518-36E921303180}"/>
              </a:ext>
            </a:extLst>
          </p:cNvPr>
          <p:cNvSpPr txBox="1"/>
          <p:nvPr/>
        </p:nvSpPr>
        <p:spPr>
          <a:xfrm>
            <a:off x="8041811" y="2513009"/>
            <a:ext cx="3563332" cy="1569660"/>
          </a:xfrm>
          <a:prstGeom prst="rect">
            <a:avLst/>
          </a:prstGeom>
          <a:noFill/>
        </p:spPr>
        <p:txBody>
          <a:bodyPr wrap="square" rtlCol="0">
            <a:spAutoFit/>
          </a:bodyPr>
          <a:lstStyle/>
          <a:p>
            <a:pPr algn="ctr"/>
            <a:r>
              <a:rPr lang="en-US" sz="4800" b="1" dirty="0">
                <a:latin typeface="+mj-lt"/>
              </a:rPr>
              <a:t>FOOD MENU</a:t>
            </a:r>
          </a:p>
        </p:txBody>
      </p:sp>
    </p:spTree>
    <p:extLst>
      <p:ext uri="{BB962C8B-B14F-4D97-AF65-F5344CB8AC3E}">
        <p14:creationId xmlns:p14="http://schemas.microsoft.com/office/powerpoint/2010/main" val="636704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9713C8C-8E70-45D5-AE59-23E60168254E}" type="slidenum">
              <a:rPr lang="en-US" smtClean="0"/>
              <a:t>21</a:t>
            </a:fld>
            <a:endParaRPr lang="en-US" dirty="0"/>
          </a:p>
        </p:txBody>
      </p:sp>
      <p:sp>
        <p:nvSpPr>
          <p:cNvPr id="8" name="TextBox 7"/>
          <p:cNvSpPr txBox="1"/>
          <p:nvPr/>
        </p:nvSpPr>
        <p:spPr>
          <a:xfrm>
            <a:off x="1617969" y="400939"/>
            <a:ext cx="5558971" cy="769441"/>
          </a:xfrm>
          <a:prstGeom prst="rect">
            <a:avLst/>
          </a:prstGeom>
          <a:noFill/>
        </p:spPr>
        <p:txBody>
          <a:bodyPr wrap="square" rtlCol="0">
            <a:spAutoFit/>
          </a:bodyPr>
          <a:lstStyle/>
          <a:p>
            <a:pPr algn="r"/>
            <a:r>
              <a:rPr lang="en-IN" sz="4400" i="1" dirty="0">
                <a:latin typeface="+mj-lt"/>
              </a:rPr>
              <a:t>Admin Side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3928" t="29418" r="37857" b="28889"/>
          <a:stretch/>
        </p:blipFill>
        <p:spPr>
          <a:xfrm>
            <a:off x="258471" y="2074552"/>
            <a:ext cx="3771652" cy="31350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334" t="8189" r="19643" b="10194"/>
          <a:stretch/>
        </p:blipFill>
        <p:spPr>
          <a:xfrm>
            <a:off x="4926089" y="1596571"/>
            <a:ext cx="7153425" cy="4091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ight Arrow 3"/>
          <p:cNvSpPr/>
          <p:nvPr/>
        </p:nvSpPr>
        <p:spPr>
          <a:xfrm flipV="1">
            <a:off x="4180114" y="3265714"/>
            <a:ext cx="580572" cy="37638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Date Placeholder 4">
            <a:extLst>
              <a:ext uri="{FF2B5EF4-FFF2-40B4-BE49-F238E27FC236}">
                <a16:creationId xmlns:a16="http://schemas.microsoft.com/office/drawing/2014/main" id="{3097BBB7-ED63-9C57-72F4-6B4608A312DF}"/>
              </a:ext>
            </a:extLst>
          </p:cNvPr>
          <p:cNvSpPr>
            <a:spLocks noGrp="1"/>
          </p:cNvSpPr>
          <p:nvPr>
            <p:ph type="dt" sz="half" idx="10"/>
          </p:nvPr>
        </p:nvSpPr>
        <p:spPr/>
        <p:txBody>
          <a:bodyPr/>
          <a:lstStyle/>
          <a:p>
            <a:fld id="{4D9D39ED-5EE7-49FD-9486-17E1D567B36A}" type="datetime1">
              <a:rPr lang="en-US" smtClean="0"/>
              <a:t>6/25/2022</a:t>
            </a:fld>
            <a:endParaRPr lang="en-US" dirty="0"/>
          </a:p>
        </p:txBody>
      </p:sp>
      <p:sp>
        <p:nvSpPr>
          <p:cNvPr id="6" name="Footer Placeholder 5">
            <a:extLst>
              <a:ext uri="{FF2B5EF4-FFF2-40B4-BE49-F238E27FC236}">
                <a16:creationId xmlns:a16="http://schemas.microsoft.com/office/drawing/2014/main" id="{0374C05A-1039-22EF-A038-880B18E6ACC7}"/>
              </a:ext>
            </a:extLst>
          </p:cNvPr>
          <p:cNvSpPr>
            <a:spLocks noGrp="1"/>
          </p:cNvSpPr>
          <p:nvPr>
            <p:ph type="ftr" sz="quarter" idx="11"/>
          </p:nvPr>
        </p:nvSpPr>
        <p:spPr/>
        <p:txBody>
          <a:bodyPr/>
          <a:lstStyle/>
          <a:p>
            <a:r>
              <a:rPr lang="en-US"/>
              <a:t>Food Ordering Website </a:t>
            </a:r>
            <a:endParaRPr lang="en-US" dirty="0"/>
          </a:p>
        </p:txBody>
      </p:sp>
    </p:spTree>
    <p:extLst>
      <p:ext uri="{BB962C8B-B14F-4D97-AF65-F5344CB8AC3E}">
        <p14:creationId xmlns:p14="http://schemas.microsoft.com/office/powerpoint/2010/main" val="3648515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9713C8C-8E70-45D5-AE59-23E60168254E}" type="slidenum">
              <a:rPr lang="en-US" smtClean="0"/>
              <a:t>22</a:t>
            </a:fld>
            <a:endParaRPr lang="en-US" dirty="0"/>
          </a:p>
        </p:txBody>
      </p:sp>
      <p:sp>
        <p:nvSpPr>
          <p:cNvPr id="8" name="TextBox 7"/>
          <p:cNvSpPr txBox="1"/>
          <p:nvPr/>
        </p:nvSpPr>
        <p:spPr>
          <a:xfrm>
            <a:off x="544883" y="541821"/>
            <a:ext cx="11023375" cy="769441"/>
          </a:xfrm>
          <a:prstGeom prst="rect">
            <a:avLst/>
          </a:prstGeom>
          <a:noFill/>
        </p:spPr>
        <p:txBody>
          <a:bodyPr wrap="square" rtlCol="0">
            <a:spAutoFit/>
          </a:bodyPr>
          <a:lstStyle/>
          <a:p>
            <a:pPr algn="ctr"/>
            <a:r>
              <a:rPr lang="en-IN" sz="4400" dirty="0">
                <a:solidFill>
                  <a:schemeClr val="bg1"/>
                </a:solidFill>
                <a:latin typeface="+mj-lt"/>
              </a:rPr>
              <a:t>Admin Side: </a:t>
            </a:r>
            <a:r>
              <a:rPr lang="en-IN" sz="4000" dirty="0">
                <a:solidFill>
                  <a:schemeClr val="bg1"/>
                </a:solidFill>
                <a:latin typeface="+mj-lt"/>
              </a:rPr>
              <a:t>MANAGE ADMIN</a:t>
            </a:r>
            <a:endParaRPr lang="en-IN" sz="4400" dirty="0">
              <a:solidFill>
                <a:schemeClr val="bg1"/>
              </a:solidFill>
              <a:latin typeface="+mj-lt"/>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048" t="8904" r="19404" b="8766"/>
          <a:stretch/>
        </p:blipFill>
        <p:spPr>
          <a:xfrm>
            <a:off x="1168624" y="1375428"/>
            <a:ext cx="9775895" cy="4532036"/>
          </a:xfrm>
          <a:prstGeom prst="rect">
            <a:avLst/>
          </a:prstGeom>
          <a:ln>
            <a:noFill/>
          </a:ln>
          <a:effectLst>
            <a:outerShdw blurRad="292100" dist="139700" dir="2700000" algn="tl" rotWithShape="0">
              <a:srgbClr val="333333">
                <a:alpha val="65000"/>
              </a:srgbClr>
            </a:outerShdw>
          </a:effectLst>
        </p:spPr>
      </p:pic>
      <p:sp>
        <p:nvSpPr>
          <p:cNvPr id="2" name="Date Placeholder 1">
            <a:extLst>
              <a:ext uri="{FF2B5EF4-FFF2-40B4-BE49-F238E27FC236}">
                <a16:creationId xmlns:a16="http://schemas.microsoft.com/office/drawing/2014/main" id="{5C60C173-F7C4-4D80-0005-B6F9B59DA37E}"/>
              </a:ext>
            </a:extLst>
          </p:cNvPr>
          <p:cNvSpPr>
            <a:spLocks noGrp="1"/>
          </p:cNvSpPr>
          <p:nvPr>
            <p:ph type="dt" sz="half" idx="10"/>
          </p:nvPr>
        </p:nvSpPr>
        <p:spPr/>
        <p:txBody>
          <a:bodyPr/>
          <a:lstStyle/>
          <a:p>
            <a:fld id="{9D0EC875-0E86-432D-89EB-EB3C48E775DF}" type="datetime1">
              <a:rPr lang="en-US" smtClean="0"/>
              <a:t>6/25/2022</a:t>
            </a:fld>
            <a:endParaRPr lang="en-US" dirty="0"/>
          </a:p>
        </p:txBody>
      </p:sp>
      <p:sp>
        <p:nvSpPr>
          <p:cNvPr id="3" name="Footer Placeholder 2">
            <a:extLst>
              <a:ext uri="{FF2B5EF4-FFF2-40B4-BE49-F238E27FC236}">
                <a16:creationId xmlns:a16="http://schemas.microsoft.com/office/drawing/2014/main" id="{C2C8F0F1-B89B-2572-6C8D-248AB26975F0}"/>
              </a:ext>
            </a:extLst>
          </p:cNvPr>
          <p:cNvSpPr>
            <a:spLocks noGrp="1"/>
          </p:cNvSpPr>
          <p:nvPr>
            <p:ph type="ftr" sz="quarter" idx="11"/>
          </p:nvPr>
        </p:nvSpPr>
        <p:spPr/>
        <p:txBody>
          <a:bodyPr/>
          <a:lstStyle/>
          <a:p>
            <a:r>
              <a:rPr lang="en-US"/>
              <a:t>Food Ordering Website </a:t>
            </a:r>
            <a:endParaRPr lang="en-US" dirty="0"/>
          </a:p>
        </p:txBody>
      </p:sp>
    </p:spTree>
    <p:extLst>
      <p:ext uri="{BB962C8B-B14F-4D97-AF65-F5344CB8AC3E}">
        <p14:creationId xmlns:p14="http://schemas.microsoft.com/office/powerpoint/2010/main" val="2706023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6262EB-4214-A565-D52D-B588C2A6E3BB}"/>
              </a:ext>
            </a:extLst>
          </p:cNvPr>
          <p:cNvSpPr>
            <a:spLocks noGrp="1"/>
          </p:cNvSpPr>
          <p:nvPr>
            <p:ph type="title"/>
          </p:nvPr>
        </p:nvSpPr>
        <p:spPr>
          <a:xfrm>
            <a:off x="2960033" y="366703"/>
            <a:ext cx="7022167" cy="707953"/>
          </a:xfrm>
        </p:spPr>
        <p:txBody>
          <a:bodyPr/>
          <a:lstStyle/>
          <a:p>
            <a:r>
              <a:rPr lang="en-US" i="0" dirty="0"/>
              <a:t>MANAGE CATEGORY</a:t>
            </a:r>
          </a:p>
        </p:txBody>
      </p:sp>
      <p:sp>
        <p:nvSpPr>
          <p:cNvPr id="3" name="Footer Placeholder 2">
            <a:extLst>
              <a:ext uri="{FF2B5EF4-FFF2-40B4-BE49-F238E27FC236}">
                <a16:creationId xmlns:a16="http://schemas.microsoft.com/office/drawing/2014/main" id="{E5DDC795-D1B3-FBEB-5CD9-A0136FACE457}"/>
              </a:ext>
            </a:extLst>
          </p:cNvPr>
          <p:cNvSpPr>
            <a:spLocks noGrp="1"/>
          </p:cNvSpPr>
          <p:nvPr>
            <p:ph type="ftr" sz="quarter" idx="11"/>
          </p:nvPr>
        </p:nvSpPr>
        <p:spPr/>
        <p:txBody>
          <a:bodyPr/>
          <a:lstStyle/>
          <a:p>
            <a:r>
              <a:rPr lang="en-US"/>
              <a:t>Food Ordering Website </a:t>
            </a:r>
            <a:endParaRPr lang="en-US" dirty="0"/>
          </a:p>
        </p:txBody>
      </p:sp>
      <p:sp>
        <p:nvSpPr>
          <p:cNvPr id="4" name="Slide Number Placeholder 3">
            <a:extLst>
              <a:ext uri="{FF2B5EF4-FFF2-40B4-BE49-F238E27FC236}">
                <a16:creationId xmlns:a16="http://schemas.microsoft.com/office/drawing/2014/main" id="{120C1248-6014-351B-9527-5F18729971FD}"/>
              </a:ext>
            </a:extLst>
          </p:cNvPr>
          <p:cNvSpPr>
            <a:spLocks noGrp="1"/>
          </p:cNvSpPr>
          <p:nvPr>
            <p:ph type="sldNum" sz="quarter" idx="12"/>
          </p:nvPr>
        </p:nvSpPr>
        <p:spPr/>
        <p:txBody>
          <a:bodyPr/>
          <a:lstStyle/>
          <a:p>
            <a:fld id="{B9713C8C-8E70-45D5-AE59-23E60168254E}" type="slidenum">
              <a:rPr lang="en-US" smtClean="0"/>
              <a:t>23</a:t>
            </a:fld>
            <a:endParaRPr lang="en-US" dirty="0"/>
          </a:p>
        </p:txBody>
      </p:sp>
      <p:pic>
        <p:nvPicPr>
          <p:cNvPr id="5" name="Picture 4">
            <a:extLst>
              <a:ext uri="{FF2B5EF4-FFF2-40B4-BE49-F238E27FC236}">
                <a16:creationId xmlns:a16="http://schemas.microsoft.com/office/drawing/2014/main" id="{6047CF45-2640-8388-82B0-E8EDCB7FCB7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8060" r="22143"/>
          <a:stretch/>
        </p:blipFill>
        <p:spPr>
          <a:xfrm>
            <a:off x="1959212" y="1257704"/>
            <a:ext cx="8273575" cy="4915598"/>
          </a:xfrm>
          <a:prstGeom prst="rect">
            <a:avLst/>
          </a:prstGeom>
          <a:ln>
            <a:solidFill>
              <a:schemeClr val="tx1"/>
            </a:solidFill>
          </a:ln>
        </p:spPr>
      </p:pic>
      <p:sp>
        <p:nvSpPr>
          <p:cNvPr id="2" name="Date Placeholder 1">
            <a:extLst>
              <a:ext uri="{FF2B5EF4-FFF2-40B4-BE49-F238E27FC236}">
                <a16:creationId xmlns:a16="http://schemas.microsoft.com/office/drawing/2014/main" id="{F3B25006-7EDB-58CC-EEFB-F1303884538F}"/>
              </a:ext>
            </a:extLst>
          </p:cNvPr>
          <p:cNvSpPr>
            <a:spLocks noGrp="1"/>
          </p:cNvSpPr>
          <p:nvPr>
            <p:ph type="dt" sz="half" idx="10"/>
          </p:nvPr>
        </p:nvSpPr>
        <p:spPr/>
        <p:txBody>
          <a:bodyPr/>
          <a:lstStyle/>
          <a:p>
            <a:fld id="{2CB7267E-0581-4E1D-8E6B-8A4A1514A3C3}" type="datetime1">
              <a:rPr lang="en-US" smtClean="0"/>
              <a:t>6/25/2022</a:t>
            </a:fld>
            <a:endParaRPr lang="en-US" dirty="0"/>
          </a:p>
        </p:txBody>
      </p:sp>
    </p:spTree>
    <p:extLst>
      <p:ext uri="{BB962C8B-B14F-4D97-AF65-F5344CB8AC3E}">
        <p14:creationId xmlns:p14="http://schemas.microsoft.com/office/powerpoint/2010/main" val="4002318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9F448D4-3742-3098-44FA-BD5323456176}"/>
              </a:ext>
            </a:extLst>
          </p:cNvPr>
          <p:cNvSpPr>
            <a:spLocks noGrp="1"/>
          </p:cNvSpPr>
          <p:nvPr>
            <p:ph type="title"/>
          </p:nvPr>
        </p:nvSpPr>
        <p:spPr>
          <a:xfrm>
            <a:off x="842913" y="403245"/>
            <a:ext cx="9341160" cy="858782"/>
          </a:xfrm>
        </p:spPr>
        <p:txBody>
          <a:bodyPr/>
          <a:lstStyle/>
          <a:p>
            <a:pPr algn="ctr"/>
            <a:r>
              <a:rPr lang="en-US" i="0" dirty="0"/>
              <a:t>MANAGE FOOD</a:t>
            </a:r>
          </a:p>
        </p:txBody>
      </p:sp>
      <p:sp>
        <p:nvSpPr>
          <p:cNvPr id="3" name="Footer Placeholder 2">
            <a:extLst>
              <a:ext uri="{FF2B5EF4-FFF2-40B4-BE49-F238E27FC236}">
                <a16:creationId xmlns:a16="http://schemas.microsoft.com/office/drawing/2014/main" id="{A8AFC0DB-E7F1-2215-832C-C103C6D9EB28}"/>
              </a:ext>
            </a:extLst>
          </p:cNvPr>
          <p:cNvSpPr>
            <a:spLocks noGrp="1"/>
          </p:cNvSpPr>
          <p:nvPr>
            <p:ph type="ftr" sz="quarter" idx="11"/>
          </p:nvPr>
        </p:nvSpPr>
        <p:spPr/>
        <p:txBody>
          <a:bodyPr/>
          <a:lstStyle/>
          <a:p>
            <a:r>
              <a:rPr lang="en-US"/>
              <a:t>Food Ordering Website </a:t>
            </a:r>
            <a:endParaRPr lang="en-US" dirty="0"/>
          </a:p>
        </p:txBody>
      </p:sp>
      <p:sp>
        <p:nvSpPr>
          <p:cNvPr id="4" name="Slide Number Placeholder 3">
            <a:extLst>
              <a:ext uri="{FF2B5EF4-FFF2-40B4-BE49-F238E27FC236}">
                <a16:creationId xmlns:a16="http://schemas.microsoft.com/office/drawing/2014/main" id="{88063120-2D17-B0BF-9A7E-2945B9FB11B4}"/>
              </a:ext>
            </a:extLst>
          </p:cNvPr>
          <p:cNvSpPr>
            <a:spLocks noGrp="1"/>
          </p:cNvSpPr>
          <p:nvPr>
            <p:ph type="sldNum" sz="quarter" idx="12"/>
          </p:nvPr>
        </p:nvSpPr>
        <p:spPr/>
        <p:txBody>
          <a:bodyPr/>
          <a:lstStyle/>
          <a:p>
            <a:fld id="{B9713C8C-8E70-45D5-AE59-23E60168254E}" type="slidenum">
              <a:rPr lang="en-US" smtClean="0"/>
              <a:t>24</a:t>
            </a:fld>
            <a:endParaRPr lang="en-US" dirty="0"/>
          </a:p>
        </p:txBody>
      </p:sp>
      <p:pic>
        <p:nvPicPr>
          <p:cNvPr id="6" name="Picture 5">
            <a:extLst>
              <a:ext uri="{FF2B5EF4-FFF2-40B4-BE49-F238E27FC236}">
                <a16:creationId xmlns:a16="http://schemas.microsoft.com/office/drawing/2014/main" id="{66FF0FE2-B7AE-7A66-09DB-F9A44B209D5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7143" t="8383" r="14524" b="-2535"/>
          <a:stretch/>
        </p:blipFill>
        <p:spPr>
          <a:xfrm>
            <a:off x="1366886" y="1272576"/>
            <a:ext cx="8936610" cy="5083774"/>
          </a:xfrm>
          <a:prstGeom prst="rect">
            <a:avLst/>
          </a:prstGeom>
          <a:ln>
            <a:solidFill>
              <a:schemeClr val="tx1"/>
            </a:solidFill>
          </a:ln>
        </p:spPr>
      </p:pic>
      <p:sp>
        <p:nvSpPr>
          <p:cNvPr id="2" name="Date Placeholder 1">
            <a:extLst>
              <a:ext uri="{FF2B5EF4-FFF2-40B4-BE49-F238E27FC236}">
                <a16:creationId xmlns:a16="http://schemas.microsoft.com/office/drawing/2014/main" id="{01097030-277B-53D1-265D-53743CF37930}"/>
              </a:ext>
            </a:extLst>
          </p:cNvPr>
          <p:cNvSpPr>
            <a:spLocks noGrp="1"/>
          </p:cNvSpPr>
          <p:nvPr>
            <p:ph type="dt" sz="half" idx="10"/>
          </p:nvPr>
        </p:nvSpPr>
        <p:spPr/>
        <p:txBody>
          <a:bodyPr/>
          <a:lstStyle/>
          <a:p>
            <a:fld id="{7A9BD14A-ACB6-4B8E-8C60-F16E9BF1111D}" type="datetime1">
              <a:rPr lang="en-US" smtClean="0"/>
              <a:t>6/25/2022</a:t>
            </a:fld>
            <a:endParaRPr lang="en-US" dirty="0"/>
          </a:p>
        </p:txBody>
      </p:sp>
    </p:spTree>
    <p:extLst>
      <p:ext uri="{BB962C8B-B14F-4D97-AF65-F5344CB8AC3E}">
        <p14:creationId xmlns:p14="http://schemas.microsoft.com/office/powerpoint/2010/main" val="550660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1667BA-1E4F-334A-0485-71A6E56CFEC7}"/>
              </a:ext>
            </a:extLst>
          </p:cNvPr>
          <p:cNvSpPr>
            <a:spLocks noGrp="1"/>
          </p:cNvSpPr>
          <p:nvPr>
            <p:ph type="title"/>
          </p:nvPr>
        </p:nvSpPr>
        <p:spPr>
          <a:xfrm>
            <a:off x="1252799" y="398734"/>
            <a:ext cx="8153383" cy="519417"/>
          </a:xfrm>
        </p:spPr>
        <p:txBody>
          <a:bodyPr>
            <a:normAutofit fontScale="90000"/>
          </a:bodyPr>
          <a:lstStyle/>
          <a:p>
            <a:pPr algn="ctr"/>
            <a:r>
              <a:rPr lang="en-US" i="0" dirty="0"/>
              <a:t>MANAGE ORDER</a:t>
            </a:r>
          </a:p>
        </p:txBody>
      </p:sp>
      <p:sp>
        <p:nvSpPr>
          <p:cNvPr id="3" name="Footer Placeholder 2">
            <a:extLst>
              <a:ext uri="{FF2B5EF4-FFF2-40B4-BE49-F238E27FC236}">
                <a16:creationId xmlns:a16="http://schemas.microsoft.com/office/drawing/2014/main" id="{21BCA91E-03F7-B235-7552-686C7746D3E8}"/>
              </a:ext>
            </a:extLst>
          </p:cNvPr>
          <p:cNvSpPr>
            <a:spLocks noGrp="1"/>
          </p:cNvSpPr>
          <p:nvPr>
            <p:ph type="ftr" sz="quarter" idx="11"/>
          </p:nvPr>
        </p:nvSpPr>
        <p:spPr/>
        <p:txBody>
          <a:bodyPr/>
          <a:lstStyle/>
          <a:p>
            <a:r>
              <a:rPr lang="en-US" dirty="0"/>
              <a:t>Food Ordering Website</a:t>
            </a:r>
          </a:p>
          <a:p>
            <a:pPr algn="l"/>
            <a:endParaRPr lang="en-US" dirty="0"/>
          </a:p>
        </p:txBody>
      </p:sp>
      <p:sp>
        <p:nvSpPr>
          <p:cNvPr id="4" name="Slide Number Placeholder 3">
            <a:extLst>
              <a:ext uri="{FF2B5EF4-FFF2-40B4-BE49-F238E27FC236}">
                <a16:creationId xmlns:a16="http://schemas.microsoft.com/office/drawing/2014/main" id="{1D46228E-4C80-582A-EC9D-58D1FACF5D4B}"/>
              </a:ext>
            </a:extLst>
          </p:cNvPr>
          <p:cNvSpPr>
            <a:spLocks noGrp="1"/>
          </p:cNvSpPr>
          <p:nvPr>
            <p:ph type="sldNum" sz="quarter" idx="12"/>
          </p:nvPr>
        </p:nvSpPr>
        <p:spPr/>
        <p:txBody>
          <a:bodyPr/>
          <a:lstStyle/>
          <a:p>
            <a:fld id="{B9713C8C-8E70-45D5-AE59-23E60168254E}" type="slidenum">
              <a:rPr lang="en-US" smtClean="0"/>
              <a:t>25</a:t>
            </a:fld>
            <a:endParaRPr lang="en-US" dirty="0"/>
          </a:p>
        </p:txBody>
      </p:sp>
      <p:pic>
        <p:nvPicPr>
          <p:cNvPr id="5" name="Picture 4">
            <a:extLst>
              <a:ext uri="{FF2B5EF4-FFF2-40B4-BE49-F238E27FC236}">
                <a16:creationId xmlns:a16="http://schemas.microsoft.com/office/drawing/2014/main" id="{03D00C31-BEB6-6EB9-7243-7173293354C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9167" t="8554" r="10595"/>
          <a:stretch/>
        </p:blipFill>
        <p:spPr>
          <a:xfrm>
            <a:off x="914399" y="918151"/>
            <a:ext cx="9587060" cy="5376705"/>
          </a:xfrm>
          <a:prstGeom prst="rect">
            <a:avLst/>
          </a:prstGeom>
          <a:ln>
            <a:solidFill>
              <a:schemeClr val="tx1"/>
            </a:solidFill>
          </a:ln>
        </p:spPr>
      </p:pic>
      <p:sp>
        <p:nvSpPr>
          <p:cNvPr id="2" name="Date Placeholder 1">
            <a:extLst>
              <a:ext uri="{FF2B5EF4-FFF2-40B4-BE49-F238E27FC236}">
                <a16:creationId xmlns:a16="http://schemas.microsoft.com/office/drawing/2014/main" id="{B0AC0BCB-BC1C-7AA3-E3B2-6B5AFAC729D0}"/>
              </a:ext>
            </a:extLst>
          </p:cNvPr>
          <p:cNvSpPr>
            <a:spLocks noGrp="1"/>
          </p:cNvSpPr>
          <p:nvPr>
            <p:ph type="dt" sz="half" idx="10"/>
          </p:nvPr>
        </p:nvSpPr>
        <p:spPr/>
        <p:txBody>
          <a:bodyPr/>
          <a:lstStyle/>
          <a:p>
            <a:fld id="{BFD23088-DA22-40B6-8446-48EC3699EAA3}" type="datetime1">
              <a:rPr lang="en-US" smtClean="0"/>
              <a:t>6/25/2022</a:t>
            </a:fld>
            <a:endParaRPr lang="en-US" dirty="0"/>
          </a:p>
        </p:txBody>
      </p:sp>
    </p:spTree>
    <p:extLst>
      <p:ext uri="{BB962C8B-B14F-4D97-AF65-F5344CB8AC3E}">
        <p14:creationId xmlns:p14="http://schemas.microsoft.com/office/powerpoint/2010/main" val="2782748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9713C8C-8E70-45D5-AE59-23E60168254E}" type="slidenum">
              <a:rPr lang="en-US" smtClean="0"/>
              <a:t>26</a:t>
            </a:fld>
            <a:endParaRPr lang="en-US" dirty="0"/>
          </a:p>
        </p:txBody>
      </p:sp>
      <p:sp>
        <p:nvSpPr>
          <p:cNvPr id="8" name="TextBox 7"/>
          <p:cNvSpPr txBox="1"/>
          <p:nvPr/>
        </p:nvSpPr>
        <p:spPr>
          <a:xfrm>
            <a:off x="4530852" y="0"/>
            <a:ext cx="5558971" cy="769441"/>
          </a:xfrm>
          <a:prstGeom prst="rect">
            <a:avLst/>
          </a:prstGeom>
          <a:noFill/>
        </p:spPr>
        <p:txBody>
          <a:bodyPr wrap="square" rtlCol="0">
            <a:spAutoFit/>
          </a:bodyPr>
          <a:lstStyle/>
          <a:p>
            <a:r>
              <a:rPr lang="en-IN" sz="4400" i="1" dirty="0">
                <a:solidFill>
                  <a:schemeClr val="bg1"/>
                </a:solidFill>
                <a:latin typeface="+mj-lt"/>
              </a:rPr>
              <a:t>Database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801" r="16547" b="-318"/>
          <a:stretch/>
        </p:blipFill>
        <p:spPr>
          <a:xfrm>
            <a:off x="1031846" y="769441"/>
            <a:ext cx="10532598" cy="5865412"/>
          </a:xfrm>
          <a:prstGeom prst="rect">
            <a:avLst/>
          </a:prstGeom>
        </p:spPr>
      </p:pic>
      <p:sp>
        <p:nvSpPr>
          <p:cNvPr id="3" name="Date Placeholder 2">
            <a:extLst>
              <a:ext uri="{FF2B5EF4-FFF2-40B4-BE49-F238E27FC236}">
                <a16:creationId xmlns:a16="http://schemas.microsoft.com/office/drawing/2014/main" id="{B9BEF7EA-1EF0-FF94-7A1D-02D8B5C9BAFF}"/>
              </a:ext>
            </a:extLst>
          </p:cNvPr>
          <p:cNvSpPr>
            <a:spLocks noGrp="1"/>
          </p:cNvSpPr>
          <p:nvPr>
            <p:ph type="dt" sz="half" idx="10"/>
          </p:nvPr>
        </p:nvSpPr>
        <p:spPr/>
        <p:txBody>
          <a:bodyPr/>
          <a:lstStyle/>
          <a:p>
            <a:fld id="{1B5A5295-5860-4547-B2F0-7760C2100476}" type="datetime1">
              <a:rPr lang="en-US" smtClean="0"/>
              <a:t>6/25/2022</a:t>
            </a:fld>
            <a:endParaRPr lang="en-US" dirty="0"/>
          </a:p>
        </p:txBody>
      </p:sp>
      <p:sp>
        <p:nvSpPr>
          <p:cNvPr id="4" name="Footer Placeholder 3">
            <a:extLst>
              <a:ext uri="{FF2B5EF4-FFF2-40B4-BE49-F238E27FC236}">
                <a16:creationId xmlns:a16="http://schemas.microsoft.com/office/drawing/2014/main" id="{BF469300-F508-2972-D06F-178CDB666949}"/>
              </a:ext>
            </a:extLst>
          </p:cNvPr>
          <p:cNvSpPr>
            <a:spLocks noGrp="1"/>
          </p:cNvSpPr>
          <p:nvPr>
            <p:ph type="ftr" sz="quarter" idx="11"/>
          </p:nvPr>
        </p:nvSpPr>
        <p:spPr/>
        <p:txBody>
          <a:bodyPr/>
          <a:lstStyle/>
          <a:p>
            <a:r>
              <a:rPr lang="en-US"/>
              <a:t>Food Ordering Website </a:t>
            </a:r>
            <a:endParaRPr lang="en-US" dirty="0"/>
          </a:p>
        </p:txBody>
      </p:sp>
    </p:spTree>
    <p:extLst>
      <p:ext uri="{BB962C8B-B14F-4D97-AF65-F5344CB8AC3E}">
        <p14:creationId xmlns:p14="http://schemas.microsoft.com/office/powerpoint/2010/main" val="3421113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a:blip r:embed="rId3"/>
          <a:srcRect l="4477" r="4477"/>
          <a:stretch/>
        </p:blipFill>
        <p:spPr>
          <a:xfrm>
            <a:off x="-9136" y="0"/>
            <a:ext cx="6105136" cy="4191000"/>
          </a:xfrm>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a:xfrm>
            <a:off x="6739128" y="365760"/>
            <a:ext cx="4617720" cy="695175"/>
          </a:xfrm>
        </p:spPr>
        <p:txBody>
          <a:bodyPr/>
          <a:lstStyle/>
          <a:p>
            <a:r>
              <a:rPr lang="en-US" dirty="0"/>
              <a:t>Conclusion</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a:xfrm>
            <a:off x="6739128" y="1143173"/>
            <a:ext cx="4617720" cy="5038171"/>
          </a:xfrm>
        </p:spPr>
        <p:txBody>
          <a:bodyPr vert="horz" lIns="91440" tIns="45720" rIns="91440" bIns="45720" rtlCol="0" anchor="t">
            <a:normAutofit lnSpcReduction="10000"/>
          </a:bodyPr>
          <a:lstStyle/>
          <a:p>
            <a:r>
              <a:rPr lang="en-US" dirty="0">
                <a:ea typeface="+mn-lt"/>
                <a:cs typeface="+mn-lt"/>
              </a:rPr>
              <a:t>An online food ordering system is developed where the customers can make an order for the food and avoid the hassles of waiting for the order to be taken by the waiter. Using the application, the end users register online, read the E-menu card and select the food from the e-menu card to order food online. Once the customer selects the required food item the chef will be able to see the results on the screen and start processing the food. The system also enables the restaurant to know the items available in real time and make changes to their food and beverage inventory based on the orders placed and the orders completed.</a:t>
            </a:r>
            <a:br>
              <a:rPr lang="en-US" dirty="0">
                <a:ea typeface="+mn-lt"/>
                <a:cs typeface="+mn-lt"/>
              </a:rPr>
            </a:br>
            <a:endParaRPr lang="en-US" sz="1800" dirty="0">
              <a:ea typeface="+mn-lt"/>
              <a:cs typeface="+mn-lt"/>
            </a:endParaRP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27</a:t>
            </a:fld>
            <a:endParaRPr lang="en-US" dirty="0"/>
          </a:p>
        </p:txBody>
      </p:sp>
      <p:pic>
        <p:nvPicPr>
          <p:cNvPr id="8" name="Picture Placeholder 7">
            <a:extLst>
              <a:ext uri="{FF2B5EF4-FFF2-40B4-BE49-F238E27FC236}">
                <a16:creationId xmlns:a16="http://schemas.microsoft.com/office/drawing/2014/main" id="{1793C086-4358-483E-A43A-9FAEF67F841A}"/>
              </a:ext>
            </a:extLst>
          </p:cNvPr>
          <p:cNvPicPr>
            <a:picLocks noGrp="1" noChangeAspect="1"/>
          </p:cNvPicPr>
          <p:nvPr>
            <p:ph type="pic" sz="quarter" idx="14"/>
          </p:nvPr>
        </p:nvPicPr>
        <p:blipFill>
          <a:blip r:embed="rId4"/>
          <a:srcRect t="14557" b="14557"/>
          <a:stretch>
            <a:fillRect/>
          </a:stretch>
        </p:blipFill>
        <p:spPr/>
      </p:pic>
      <p:sp>
        <p:nvSpPr>
          <p:cNvPr id="9" name="Footer Placeholder 12">
            <a:extLst>
              <a:ext uri="{FF2B5EF4-FFF2-40B4-BE49-F238E27FC236}">
                <a16:creationId xmlns:a16="http://schemas.microsoft.com/office/drawing/2014/main" id="{81FCE4EA-92D0-4D04-BA86-2FFFEC99A0AE}"/>
              </a:ext>
            </a:extLst>
          </p:cNvPr>
          <p:cNvSpPr txBox="1">
            <a:spLocks/>
          </p:cNvSpPr>
          <p:nvPr/>
        </p:nvSpPr>
        <p:spPr>
          <a:xfrm>
            <a:off x="7239000" y="6356349"/>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Food Ordering Website</a:t>
            </a:r>
          </a:p>
        </p:txBody>
      </p:sp>
    </p:spTree>
    <p:extLst>
      <p:ext uri="{BB962C8B-B14F-4D97-AF65-F5344CB8AC3E}">
        <p14:creationId xmlns:p14="http://schemas.microsoft.com/office/powerpoint/2010/main" val="3958427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55994" y="2442580"/>
            <a:ext cx="6871414" cy="1959427"/>
          </a:xfrm>
          <a:prstGeom prst="rect">
            <a:avLst/>
          </a:prstGeom>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a:xfrm>
            <a:off x="1959427" y="305351"/>
            <a:ext cx="5266944" cy="856343"/>
          </a:xfrm>
        </p:spPr>
        <p:txBody>
          <a:bodyPr/>
          <a:lstStyle/>
          <a:p>
            <a:r>
              <a:rPr lang="en-US" dirty="0"/>
              <a:t>Future Scope</a:t>
            </a:r>
          </a:p>
        </p:txBody>
      </p:sp>
      <p:sp>
        <p:nvSpPr>
          <p:cNvPr id="6" name="Text Placeholder 5"/>
          <p:cNvSpPr>
            <a:spLocks noGrp="1"/>
          </p:cNvSpPr>
          <p:nvPr>
            <p:ph type="body" idx="1"/>
          </p:nvPr>
        </p:nvSpPr>
        <p:spPr>
          <a:xfrm>
            <a:off x="2072549" y="1367336"/>
            <a:ext cx="8230948" cy="4989013"/>
          </a:xfrm>
        </p:spPr>
        <p:txBody>
          <a:bodyPr>
            <a:noAutofit/>
          </a:bodyPr>
          <a:lstStyle/>
          <a:p>
            <a:pPr fontAlgn="base"/>
            <a:r>
              <a:rPr lang="en-IN" cap="none" dirty="0">
                <a:latin typeface="Arial" panose="020B0604020202020204" pitchFamily="34" charset="0"/>
                <a:cs typeface="Arial" panose="020B0604020202020204" pitchFamily="34" charset="0"/>
              </a:rPr>
              <a:t>This online  food system project aimed at developing an online food ordering system that can be used in small places, and medium cities firstly and then on a large scale. </a:t>
            </a:r>
          </a:p>
          <a:p>
            <a:pPr fontAlgn="base"/>
            <a:r>
              <a:rPr lang="en-IN" cap="none" dirty="0">
                <a:latin typeface="Arial" panose="020B0604020202020204" pitchFamily="34" charset="0"/>
                <a:cs typeface="Arial" panose="020B0604020202020204" pitchFamily="34" charset="0"/>
              </a:rPr>
              <a:t>Points to be introduced in future work:</a:t>
            </a:r>
          </a:p>
          <a:p>
            <a:pPr marL="342900" indent="-342900">
              <a:buFont typeface="Arial" panose="020B0604020202020204" pitchFamily="34" charset="0"/>
              <a:buChar char="•"/>
            </a:pPr>
            <a:r>
              <a:rPr lang="en-IN" cap="none" dirty="0">
                <a:latin typeface="Arial" panose="020B0604020202020204" pitchFamily="34" charset="0"/>
                <a:cs typeface="Arial" panose="020B0604020202020204" pitchFamily="34" charset="0"/>
              </a:rPr>
              <a:t>Security for PHP to prevent it from unauthorized person</a:t>
            </a:r>
          </a:p>
          <a:p>
            <a:pPr marL="342900" indent="-342900">
              <a:buFont typeface="Arial" panose="020B0604020202020204" pitchFamily="34" charset="0"/>
              <a:buChar char="•"/>
            </a:pPr>
            <a:r>
              <a:rPr lang="en-IN" cap="none" dirty="0">
                <a:latin typeface="Arial" panose="020B0604020202020204" pitchFamily="34" charset="0"/>
                <a:cs typeface="Arial" panose="020B0604020202020204" pitchFamily="34" charset="0"/>
              </a:rPr>
              <a:t>Mobile Responsive</a:t>
            </a:r>
          </a:p>
          <a:p>
            <a:pPr marL="342900" indent="-342900">
              <a:buFont typeface="Arial" panose="020B0604020202020204" pitchFamily="34" charset="0"/>
              <a:buChar char="•"/>
            </a:pPr>
            <a:r>
              <a:rPr lang="en-IN" cap="none" dirty="0">
                <a:latin typeface="Arial" panose="020B0604020202020204" pitchFamily="34" charset="0"/>
                <a:cs typeface="Arial" panose="020B0604020202020204" pitchFamily="34" charset="0"/>
              </a:rPr>
              <a:t>Payment method</a:t>
            </a:r>
          </a:p>
          <a:p>
            <a:pPr marL="342900" indent="-342900">
              <a:buFont typeface="Arial" panose="020B0604020202020204" pitchFamily="34" charset="0"/>
              <a:buChar char="•"/>
            </a:pPr>
            <a:r>
              <a:rPr lang="en-IN" cap="none" dirty="0">
                <a:latin typeface="Arial" panose="020B0604020202020204" pitchFamily="34" charset="0"/>
                <a:cs typeface="Arial" panose="020B0604020202020204" pitchFamily="34" charset="0"/>
              </a:rPr>
              <a:t>Customer  login module</a:t>
            </a:r>
          </a:p>
          <a:p>
            <a:pPr marL="342900" indent="-342900">
              <a:buFont typeface="Arial" panose="020B0604020202020204" pitchFamily="34" charset="0"/>
              <a:buChar char="•"/>
            </a:pPr>
            <a:r>
              <a:rPr lang="en-IN" cap="none" dirty="0">
                <a:latin typeface="Arial" panose="020B0604020202020204" pitchFamily="34" charset="0"/>
                <a:cs typeface="Arial" panose="020B0604020202020204" pitchFamily="34" charset="0"/>
              </a:rPr>
              <a:t>Cart inclusion</a:t>
            </a:r>
          </a:p>
          <a:p>
            <a:endParaRPr lang="en-IN" sz="2000" b="1" cap="none" dirty="0">
              <a:latin typeface="Arial" panose="020B0604020202020204" pitchFamily="34" charset="0"/>
              <a:cs typeface="Arial" panose="020B0604020202020204" pitchFamily="34" charset="0"/>
            </a:endParaRP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28</a:t>
            </a:fld>
            <a:endParaRPr lang="en-US" dirty="0"/>
          </a:p>
        </p:txBody>
      </p:sp>
      <p:sp>
        <p:nvSpPr>
          <p:cNvPr id="2" name="Date Placeholder 1">
            <a:extLst>
              <a:ext uri="{FF2B5EF4-FFF2-40B4-BE49-F238E27FC236}">
                <a16:creationId xmlns:a16="http://schemas.microsoft.com/office/drawing/2014/main" id="{8AB68DFC-3A79-4780-3303-63262DDAC47C}"/>
              </a:ext>
            </a:extLst>
          </p:cNvPr>
          <p:cNvSpPr>
            <a:spLocks noGrp="1"/>
          </p:cNvSpPr>
          <p:nvPr>
            <p:ph type="dt" sz="half" idx="10"/>
          </p:nvPr>
        </p:nvSpPr>
        <p:spPr/>
        <p:txBody>
          <a:bodyPr/>
          <a:lstStyle/>
          <a:p>
            <a:fld id="{D1B29154-3ED5-449C-8BC7-67951A889ED6}" type="datetime1">
              <a:rPr lang="en-US" smtClean="0"/>
              <a:t>6/25/2022</a:t>
            </a:fld>
            <a:endParaRPr lang="en-US" dirty="0"/>
          </a:p>
        </p:txBody>
      </p:sp>
      <p:sp>
        <p:nvSpPr>
          <p:cNvPr id="3" name="Footer Placeholder 2">
            <a:extLst>
              <a:ext uri="{FF2B5EF4-FFF2-40B4-BE49-F238E27FC236}">
                <a16:creationId xmlns:a16="http://schemas.microsoft.com/office/drawing/2014/main" id="{41AB670F-247B-DFB7-16C2-58A7EB767B5C}"/>
              </a:ext>
            </a:extLst>
          </p:cNvPr>
          <p:cNvSpPr>
            <a:spLocks noGrp="1"/>
          </p:cNvSpPr>
          <p:nvPr>
            <p:ph type="ftr" sz="quarter" idx="11"/>
          </p:nvPr>
        </p:nvSpPr>
        <p:spPr/>
        <p:txBody>
          <a:bodyPr/>
          <a:lstStyle/>
          <a:p>
            <a:r>
              <a:rPr lang="en-US"/>
              <a:t>Food Ordering Website </a:t>
            </a:r>
            <a:endParaRPr lang="en-US" dirty="0"/>
          </a:p>
        </p:txBody>
      </p:sp>
    </p:spTree>
    <p:extLst>
      <p:ext uri="{BB962C8B-B14F-4D97-AF65-F5344CB8AC3E}">
        <p14:creationId xmlns:p14="http://schemas.microsoft.com/office/powerpoint/2010/main" val="3721894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65000" t="10557"/>
          <a:stretch/>
        </p:blipFill>
        <p:spPr>
          <a:xfrm>
            <a:off x="7445829" y="640080"/>
            <a:ext cx="4620836" cy="5996575"/>
          </a:xfrm>
          <a:prstGeom prst="ellipse">
            <a:avLst/>
          </a:prstGeom>
          <a:ln>
            <a:noFill/>
          </a:ln>
          <a:effectLst>
            <a:softEdge rad="112500"/>
          </a:effectLst>
        </p:spPr>
      </p:pic>
      <p:sp>
        <p:nvSpPr>
          <p:cNvPr id="10" name="Title 9"/>
          <p:cNvSpPr>
            <a:spLocks noGrp="1"/>
          </p:cNvSpPr>
          <p:nvPr>
            <p:ph type="title"/>
          </p:nvPr>
        </p:nvSpPr>
        <p:spPr>
          <a:xfrm>
            <a:off x="839788" y="640080"/>
            <a:ext cx="3886200" cy="666206"/>
          </a:xfrm>
        </p:spPr>
        <p:txBody>
          <a:bodyPr/>
          <a:lstStyle/>
          <a:p>
            <a:r>
              <a:rPr lang="en-IN" dirty="0"/>
              <a:t>References</a:t>
            </a:r>
          </a:p>
        </p:txBody>
      </p:sp>
      <p:sp>
        <p:nvSpPr>
          <p:cNvPr id="12" name="Text Placeholder 11"/>
          <p:cNvSpPr>
            <a:spLocks noGrp="1"/>
          </p:cNvSpPr>
          <p:nvPr>
            <p:ph type="body" sz="half" idx="2"/>
          </p:nvPr>
        </p:nvSpPr>
        <p:spPr>
          <a:xfrm>
            <a:off x="838200" y="1458686"/>
            <a:ext cx="8101012" cy="4939066"/>
          </a:xfrm>
        </p:spPr>
        <p:txBody>
          <a:bodyPr>
            <a:noAutofit/>
          </a:bodyPr>
          <a:lstStyle/>
          <a:p>
            <a:pPr marL="342900" marR="0" indent="-342900">
              <a:lnSpc>
                <a:spcPct val="107000"/>
              </a:lnSpc>
              <a:spcBef>
                <a:spcPts val="0"/>
              </a:spcBef>
              <a:spcAft>
                <a:spcPts val="0"/>
              </a:spcAft>
              <a:buFont typeface="+mj-lt"/>
              <a:buAutoNum type="arabicPeriod"/>
            </a:pPr>
            <a:r>
              <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Online Food Ordering System</a:t>
            </a:r>
            <a:endPar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(Pg and Research department of commerce ca Hindustan college </a:t>
            </a:r>
          </a:p>
          <a:p>
            <a:pPr marL="0" marR="0">
              <a:lnSpc>
                <a:spcPct val="107000"/>
              </a:lnSpc>
              <a:spcBef>
                <a:spcPts val="0"/>
              </a:spcBef>
              <a:spcAft>
                <a:spcPts val="0"/>
              </a:spcAft>
            </a:pP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arts and science Coimbatore)</a:t>
            </a:r>
          </a:p>
          <a:p>
            <a:pPr marL="0" marR="0">
              <a:lnSpc>
                <a:spcPct val="107000"/>
              </a:lnSpc>
              <a:spcBef>
                <a:spcPts val="0"/>
              </a:spcBef>
              <a:spcAft>
                <a:spcPts val="0"/>
              </a:spcAft>
            </a:pPr>
            <a:endPar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R="0">
              <a:lnSpc>
                <a:spcPct val="107000"/>
              </a:lnSpc>
              <a:spcBef>
                <a:spcPts val="0"/>
              </a:spcBef>
              <a:spcAft>
                <a:spcPts val="0"/>
              </a:spcAft>
            </a:pPr>
            <a:r>
              <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Online Food Ordering System</a:t>
            </a:r>
            <a:endPar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(International Journal of Recent Technology and Engineering (IJRTE))</a:t>
            </a:r>
          </a:p>
          <a:p>
            <a:pPr marL="0" marR="0">
              <a:lnSpc>
                <a:spcPct val="107000"/>
              </a:lnSpc>
              <a:spcBef>
                <a:spcPts val="0"/>
              </a:spcBef>
              <a:spcAft>
                <a:spcPts val="0"/>
              </a:spcAft>
            </a:pPr>
            <a:endPar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R="0">
              <a:lnSpc>
                <a:spcPct val="107000"/>
              </a:lnSpc>
              <a:spcBef>
                <a:spcPts val="0"/>
              </a:spcBef>
              <a:spcAft>
                <a:spcPts val="0"/>
              </a:spcAft>
            </a:pPr>
            <a:r>
              <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E-Food Cart Online Food Ordering Service</a:t>
            </a:r>
            <a:endPar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(International Journal of Recent Technology and Engineering (IJITEE))</a:t>
            </a:r>
          </a:p>
          <a:p>
            <a:pPr marL="0" marR="0">
              <a:lnSpc>
                <a:spcPct val="107000"/>
              </a:lnSpc>
              <a:spcBef>
                <a:spcPts val="0"/>
              </a:spcBef>
              <a:spcAft>
                <a:spcPts val="0"/>
              </a:spcAft>
            </a:pPr>
            <a:endPar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R="0">
              <a:lnSpc>
                <a:spcPct val="107000"/>
              </a:lnSpc>
              <a:spcBef>
                <a:spcPts val="0"/>
              </a:spcBef>
              <a:spcAft>
                <a:spcPts val="0"/>
              </a:spcAft>
            </a:pP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a:t>
            </a:r>
            <a:r>
              <a:rPr lang="en-IN"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Php</a:t>
            </a:r>
            <a:r>
              <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code [online] available at www.w3schools.com </a:t>
            </a:r>
          </a:p>
          <a:p>
            <a:r>
              <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a:t>
            </a:r>
            <a:r>
              <a:rPr lang="en-IN"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Mysql</a:t>
            </a:r>
            <a:r>
              <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code [online] available at www.stackoverflow.com</a:t>
            </a:r>
          </a:p>
        </p:txBody>
      </p:sp>
      <p:sp>
        <p:nvSpPr>
          <p:cNvPr id="7" name="Slide Number Placeholder 6"/>
          <p:cNvSpPr>
            <a:spLocks noGrp="1"/>
          </p:cNvSpPr>
          <p:nvPr>
            <p:ph type="sldNum" sz="quarter" idx="12"/>
          </p:nvPr>
        </p:nvSpPr>
        <p:spPr/>
        <p:txBody>
          <a:bodyPr/>
          <a:lstStyle/>
          <a:p>
            <a:fld id="{B9713C8C-8E70-45D5-AE59-23E60168254E}" type="slidenum">
              <a:rPr lang="en-US" smtClean="0"/>
              <a:t>29</a:t>
            </a:fld>
            <a:endParaRPr lang="en-US" dirty="0"/>
          </a:p>
        </p:txBody>
      </p:sp>
      <p:sp>
        <p:nvSpPr>
          <p:cNvPr id="18" name="Footer Placeholder 12">
            <a:extLst>
              <a:ext uri="{FF2B5EF4-FFF2-40B4-BE49-F238E27FC236}">
                <a16:creationId xmlns:a16="http://schemas.microsoft.com/office/drawing/2014/main" id="{81FCE4EA-92D0-4D04-BA86-2FFFEC99A0AE}"/>
              </a:ext>
            </a:extLst>
          </p:cNvPr>
          <p:cNvSpPr txBox="1">
            <a:spLocks/>
          </p:cNvSpPr>
          <p:nvPr/>
        </p:nvSpPr>
        <p:spPr>
          <a:xfrm>
            <a:off x="4138612" y="6365465"/>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Food Ordering Website</a:t>
            </a:r>
          </a:p>
        </p:txBody>
      </p:sp>
      <p:sp>
        <p:nvSpPr>
          <p:cNvPr id="2" name="Date Placeholder 1">
            <a:extLst>
              <a:ext uri="{FF2B5EF4-FFF2-40B4-BE49-F238E27FC236}">
                <a16:creationId xmlns:a16="http://schemas.microsoft.com/office/drawing/2014/main" id="{4C93F831-C809-8E63-6EB0-A81F19F099D9}"/>
              </a:ext>
            </a:extLst>
          </p:cNvPr>
          <p:cNvSpPr>
            <a:spLocks noGrp="1"/>
          </p:cNvSpPr>
          <p:nvPr>
            <p:ph type="dt" sz="half" idx="10"/>
          </p:nvPr>
        </p:nvSpPr>
        <p:spPr/>
        <p:txBody>
          <a:bodyPr/>
          <a:lstStyle/>
          <a:p>
            <a:fld id="{5427D31A-AA81-4234-B642-23189647D527}" type="datetime1">
              <a:rPr lang="en-US" smtClean="0"/>
              <a:t>6/25/2022</a:t>
            </a:fld>
            <a:endParaRPr lang="en-US" dirty="0"/>
          </a:p>
        </p:txBody>
      </p:sp>
    </p:spTree>
    <p:extLst>
      <p:ext uri="{BB962C8B-B14F-4D97-AF65-F5344CB8AC3E}">
        <p14:creationId xmlns:p14="http://schemas.microsoft.com/office/powerpoint/2010/main" val="181001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Online Food Ordering System</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website</a:t>
            </a:r>
          </a:p>
        </p:txBody>
      </p:sp>
      <p:pic>
        <p:nvPicPr>
          <p:cNvPr id="17" name="Picture Placeholder 16">
            <a:extLst>
              <a:ext uri="{FF2B5EF4-FFF2-40B4-BE49-F238E27FC236}">
                <a16:creationId xmlns:a16="http://schemas.microsoft.com/office/drawing/2014/main" id="{BB5CB91D-04A7-4298-89AD-C1877EC830A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887562" y="211465"/>
            <a:ext cx="3877363" cy="3877363"/>
          </a:xfrm>
        </p:spPr>
      </p:pic>
      <p:pic>
        <p:nvPicPr>
          <p:cNvPr id="25" name="Picture Placeholder 24">
            <a:extLst>
              <a:ext uri="{FF2B5EF4-FFF2-40B4-BE49-F238E27FC236}">
                <a16:creationId xmlns:a16="http://schemas.microsoft.com/office/drawing/2014/main" id="{840B1001-FD42-4033-B2EC-04B7416A794B}"/>
              </a:ext>
            </a:extLst>
          </p:cNvPr>
          <p:cNvPicPr>
            <a:picLocks noGrp="1" noChangeAspect="1"/>
          </p:cNvPicPr>
          <p:nvPr>
            <p:ph type="pic" sz="quarter" idx="13"/>
          </p:nvPr>
        </p:nvPicPr>
        <p:blipFill>
          <a:blip r:embed="rId4"/>
          <a:srcRect l="17387" r="17387"/>
          <a:stretch>
            <a:fillRect/>
          </a:stretch>
        </p:blipFill>
        <p:spPr/>
      </p:pic>
    </p:spTree>
    <p:extLst>
      <p:ext uri="{BB962C8B-B14F-4D97-AF65-F5344CB8AC3E}">
        <p14:creationId xmlns:p14="http://schemas.microsoft.com/office/powerpoint/2010/main" val="1633727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pic>
        <p:nvPicPr>
          <p:cNvPr id="31" name="Picture Placeholder 30">
            <a:extLst>
              <a:ext uri="{FF2B5EF4-FFF2-40B4-BE49-F238E27FC236}">
                <a16:creationId xmlns:a16="http://schemas.microsoft.com/office/drawing/2014/main" id="{4D6E1560-4DA6-4215-B161-7A5090A5F589}"/>
              </a:ext>
            </a:extLst>
          </p:cNvPr>
          <p:cNvPicPr>
            <a:picLocks noGrp="1" noChangeAspect="1"/>
          </p:cNvPicPr>
          <p:nvPr>
            <p:ph type="pic" sz="quarter" idx="16"/>
          </p:nvPr>
        </p:nvPicPr>
        <p:blipFill>
          <a:blip r:embed="rId3"/>
          <a:srcRect t="28325" b="28325"/>
          <a:stretch>
            <a:fillRect/>
          </a:stretch>
        </p:blipFill>
        <p:spPr/>
      </p:pic>
      <p:pic>
        <p:nvPicPr>
          <p:cNvPr id="39" name="Picture Placeholder 38">
            <a:extLst>
              <a:ext uri="{FF2B5EF4-FFF2-40B4-BE49-F238E27FC236}">
                <a16:creationId xmlns:a16="http://schemas.microsoft.com/office/drawing/2014/main" id="{E6810FA0-3F62-4F15-A0C0-2EAC6E3CC46F}"/>
              </a:ext>
            </a:extLst>
          </p:cNvPr>
          <p:cNvPicPr>
            <a:picLocks noGrp="1" noChangeAspect="1"/>
          </p:cNvPicPr>
          <p:nvPr>
            <p:ph type="pic" sz="quarter" idx="17"/>
          </p:nvPr>
        </p:nvPicPr>
        <p:blipFill>
          <a:blip r:embed="rId4"/>
          <a:srcRect t="23287" b="23287"/>
          <a:stretch>
            <a:fillRect/>
          </a:stretch>
        </p:blipFill>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836" y="2772228"/>
            <a:ext cx="2662887" cy="2082800"/>
          </a:xfrm>
          <a:prstGeom prst="rect">
            <a:avLst/>
          </a:prstGeom>
        </p:spPr>
      </p:pic>
      <p:sp>
        <p:nvSpPr>
          <p:cNvPr id="5" name="Text Placeholder 4"/>
          <p:cNvSpPr>
            <a:spLocks noGrp="1"/>
          </p:cNvSpPr>
          <p:nvPr>
            <p:ph type="body" sz="quarter" idx="15"/>
          </p:nvPr>
        </p:nvSpPr>
        <p:spPr>
          <a:xfrm>
            <a:off x="838200" y="5942149"/>
            <a:ext cx="4443984" cy="594360"/>
          </a:xfrm>
        </p:spPr>
        <p:txBody>
          <a:bodyPr/>
          <a:lstStyle/>
          <a:p>
            <a:r>
              <a:rPr lang="en-IN" dirty="0"/>
              <a:t>BCA 2</a:t>
            </a:r>
            <a:r>
              <a:rPr lang="en-IN" baseline="30000" dirty="0"/>
              <a:t>nd</a:t>
            </a:r>
            <a:r>
              <a:rPr lang="en-IN" dirty="0"/>
              <a:t> Year</a:t>
            </a:r>
          </a:p>
        </p:txBody>
      </p:sp>
    </p:spTree>
    <p:extLst>
      <p:ext uri="{BB962C8B-B14F-4D97-AF65-F5344CB8AC3E}">
        <p14:creationId xmlns:p14="http://schemas.microsoft.com/office/powerpoint/2010/main" val="2420767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Overview</a:t>
            </a:r>
          </a:p>
        </p:txBody>
      </p:sp>
      <p:grpSp>
        <p:nvGrpSpPr>
          <p:cNvPr id="9" name="Graphic 4">
            <a:extLst>
              <a:ext uri="{FF2B5EF4-FFF2-40B4-BE49-F238E27FC236}">
                <a16:creationId xmlns:a16="http://schemas.microsoft.com/office/drawing/2014/main" id="{B3F06BA9-200A-4546-8C17-44B9F05FF8EF}"/>
              </a:ext>
              <a:ext uri="{C183D7F6-B498-43B3-948B-1728B52AA6E4}">
                <adec:decorative xmlns:adec="http://schemas.microsoft.com/office/drawing/2017/decorative" val="1"/>
              </a:ext>
            </a:extLst>
          </p:cNvPr>
          <p:cNvGrpSpPr/>
          <p:nvPr/>
        </p:nvGrpSpPr>
        <p:grpSpPr>
          <a:xfrm>
            <a:off x="3905471" y="4389402"/>
            <a:ext cx="975170" cy="975170"/>
            <a:chOff x="5829300" y="3162300"/>
            <a:chExt cx="532257" cy="532257"/>
          </a:xfrm>
          <a:solidFill>
            <a:schemeClr val="tx1"/>
          </a:solidFill>
        </p:grpSpPr>
        <p:sp>
          <p:nvSpPr>
            <p:cNvPr id="10" name="Freeform: Shape 10">
              <a:extLst>
                <a:ext uri="{FF2B5EF4-FFF2-40B4-BE49-F238E27FC236}">
                  <a16:creationId xmlns:a16="http://schemas.microsoft.com/office/drawing/2014/main" id="{C400A030-8E40-42C9-BA7A-C57F560E28B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dirty="0"/>
            </a:p>
          </p:txBody>
        </p:sp>
        <p:sp>
          <p:nvSpPr>
            <p:cNvPr id="11" name="Freeform: Shape 11">
              <a:extLst>
                <a:ext uri="{FF2B5EF4-FFF2-40B4-BE49-F238E27FC236}">
                  <a16:creationId xmlns:a16="http://schemas.microsoft.com/office/drawing/2014/main" id="{CA1CB66D-59CC-42E6-9F71-86AA8F1A83E5}"/>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dirty="0"/>
            </a:p>
          </p:txBody>
        </p:sp>
        <p:sp>
          <p:nvSpPr>
            <p:cNvPr id="12" name="Freeform: Shape 12">
              <a:extLst>
                <a:ext uri="{FF2B5EF4-FFF2-40B4-BE49-F238E27FC236}">
                  <a16:creationId xmlns:a16="http://schemas.microsoft.com/office/drawing/2014/main" id="{952CF368-1DA1-4155-A52E-1D7117691AE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3" name="Freeform: Shape 13">
              <a:extLst>
                <a:ext uri="{FF2B5EF4-FFF2-40B4-BE49-F238E27FC236}">
                  <a16:creationId xmlns:a16="http://schemas.microsoft.com/office/drawing/2014/main" id="{BCCA8E35-7EDC-4B54-84C6-7439052862A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dirty="0"/>
            </a:p>
          </p:txBody>
        </p:sp>
        <p:sp>
          <p:nvSpPr>
            <p:cNvPr id="14" name="Freeform: Shape 14">
              <a:extLst>
                <a:ext uri="{FF2B5EF4-FFF2-40B4-BE49-F238E27FC236}">
                  <a16:creationId xmlns:a16="http://schemas.microsoft.com/office/drawing/2014/main" id="{DA6E2D90-3377-475B-908D-8DEFA47683EF}"/>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15" name="Freeform: Shape 15">
              <a:extLst>
                <a:ext uri="{FF2B5EF4-FFF2-40B4-BE49-F238E27FC236}">
                  <a16:creationId xmlns:a16="http://schemas.microsoft.com/office/drawing/2014/main" id="{976911BE-DDD3-49C2-8777-60297A15722D}"/>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dirty="0"/>
            </a:p>
          </p:txBody>
        </p:sp>
        <p:sp>
          <p:nvSpPr>
            <p:cNvPr id="16" name="Freeform: Shape 16">
              <a:extLst>
                <a:ext uri="{FF2B5EF4-FFF2-40B4-BE49-F238E27FC236}">
                  <a16:creationId xmlns:a16="http://schemas.microsoft.com/office/drawing/2014/main" id="{45515E5A-13FF-4F37-9082-C1584EE41A65}"/>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17" name="Freeform: Shape 17">
              <a:extLst>
                <a:ext uri="{FF2B5EF4-FFF2-40B4-BE49-F238E27FC236}">
                  <a16:creationId xmlns:a16="http://schemas.microsoft.com/office/drawing/2014/main" id="{A9C90979-3DFC-45AC-8666-5039DC14B0B5}"/>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dirty="0"/>
            </a:p>
          </p:txBody>
        </p:sp>
        <p:sp>
          <p:nvSpPr>
            <p:cNvPr id="18" name="Freeform: Shape 18">
              <a:extLst>
                <a:ext uri="{FF2B5EF4-FFF2-40B4-BE49-F238E27FC236}">
                  <a16:creationId xmlns:a16="http://schemas.microsoft.com/office/drawing/2014/main" id="{7569B7C0-8434-4008-B429-35208DBDC7CB}"/>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19" name="Freeform: Shape 19">
              <a:extLst>
                <a:ext uri="{FF2B5EF4-FFF2-40B4-BE49-F238E27FC236}">
                  <a16:creationId xmlns:a16="http://schemas.microsoft.com/office/drawing/2014/main" id="{00C7D2AA-D66F-4FD5-BB00-10B56396B8A1}"/>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dirty="0"/>
            </a:p>
          </p:txBody>
        </p:sp>
        <p:sp>
          <p:nvSpPr>
            <p:cNvPr id="20" name="Freeform: Shape 20">
              <a:extLst>
                <a:ext uri="{FF2B5EF4-FFF2-40B4-BE49-F238E27FC236}">
                  <a16:creationId xmlns:a16="http://schemas.microsoft.com/office/drawing/2014/main" id="{29431D87-07CF-4EBC-97C6-C6BB01161057}"/>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dirty="0"/>
            </a:p>
          </p:txBody>
        </p:sp>
        <p:sp>
          <p:nvSpPr>
            <p:cNvPr id="21" name="Freeform: Shape 21">
              <a:extLst>
                <a:ext uri="{FF2B5EF4-FFF2-40B4-BE49-F238E27FC236}">
                  <a16:creationId xmlns:a16="http://schemas.microsoft.com/office/drawing/2014/main" id="{A9DF15BC-97AC-4CEB-A3B4-6F400C38A32F}"/>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dirty="0"/>
            </a:p>
          </p:txBody>
        </p:sp>
        <p:sp>
          <p:nvSpPr>
            <p:cNvPr id="22" name="Freeform: Shape 22">
              <a:extLst>
                <a:ext uri="{FF2B5EF4-FFF2-40B4-BE49-F238E27FC236}">
                  <a16:creationId xmlns:a16="http://schemas.microsoft.com/office/drawing/2014/main" id="{9DA02847-240E-4210-ABB0-6789739465D3}"/>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23" name="Picture 148" descr="Pizza in a box">
            <a:extLst>
              <a:ext uri="{FF2B5EF4-FFF2-40B4-BE49-F238E27FC236}">
                <a16:creationId xmlns:a16="http://schemas.microsoft.com/office/drawing/2014/main" id="{5DDCE909-7084-0F18-DE69-F724AB07E7A5}"/>
              </a:ext>
            </a:extLst>
          </p:cNvPr>
          <p:cNvPicPr>
            <a:picLocks noChangeAspect="1"/>
          </p:cNvPicPr>
          <p:nvPr/>
        </p:nvPicPr>
        <p:blipFill rotWithShape="1">
          <a:blip r:embed="rId3"/>
          <a:srcRect l="13164" r="13164"/>
          <a:stretch/>
        </p:blipFill>
        <p:spPr>
          <a:xfrm>
            <a:off x="838200" y="1889559"/>
            <a:ext cx="4676476" cy="4209371"/>
          </a:xfrm>
          <a:prstGeom prst="rect">
            <a:avLst/>
          </a:prstGeom>
        </p:spPr>
      </p:pic>
      <p:sp>
        <p:nvSpPr>
          <p:cNvPr id="2" name="TextBox 1">
            <a:extLst>
              <a:ext uri="{FF2B5EF4-FFF2-40B4-BE49-F238E27FC236}">
                <a16:creationId xmlns:a16="http://schemas.microsoft.com/office/drawing/2014/main" id="{CAB0B589-3511-A72A-309F-D086C6B6A4C6}"/>
              </a:ext>
            </a:extLst>
          </p:cNvPr>
          <p:cNvSpPr txBox="1"/>
          <p:nvPr/>
        </p:nvSpPr>
        <p:spPr>
          <a:xfrm>
            <a:off x="6249971" y="1443376"/>
            <a:ext cx="5267522"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mj-lt"/>
              </a:rPr>
              <a:t>Synopsis</a:t>
            </a:r>
          </a:p>
          <a:p>
            <a:pPr marL="285750" indent="-285750">
              <a:buFont typeface="Arial" panose="020B0604020202020204" pitchFamily="34" charset="0"/>
              <a:buChar char="•"/>
            </a:pPr>
            <a:r>
              <a:rPr lang="en-US" sz="2400" dirty="0">
                <a:latin typeface="+mj-lt"/>
              </a:rPr>
              <a:t>Abstract</a:t>
            </a:r>
          </a:p>
          <a:p>
            <a:pPr marL="285750" indent="-285750">
              <a:buFont typeface="Arial" panose="020B0604020202020204" pitchFamily="34" charset="0"/>
              <a:buChar char="•"/>
            </a:pPr>
            <a:r>
              <a:rPr lang="en-US" sz="2400" dirty="0">
                <a:latin typeface="+mj-lt"/>
              </a:rPr>
              <a:t>Introduction </a:t>
            </a:r>
          </a:p>
          <a:p>
            <a:pPr marL="285750" indent="-285750">
              <a:buFont typeface="Arial" panose="020B0604020202020204" pitchFamily="34" charset="0"/>
              <a:buChar char="•"/>
            </a:pPr>
            <a:r>
              <a:rPr lang="en-US" sz="2400" dirty="0">
                <a:latin typeface="+mj-lt"/>
              </a:rPr>
              <a:t>State of the art work</a:t>
            </a:r>
          </a:p>
          <a:p>
            <a:pPr marL="285750" indent="-285750">
              <a:buFont typeface="Arial" panose="020B0604020202020204" pitchFamily="34" charset="0"/>
              <a:buChar char="•"/>
            </a:pPr>
            <a:r>
              <a:rPr lang="en-US" sz="2400" dirty="0">
                <a:latin typeface="+mj-lt"/>
              </a:rPr>
              <a:t>Objective</a:t>
            </a:r>
          </a:p>
          <a:p>
            <a:pPr marL="285750" indent="-285750">
              <a:buFont typeface="Arial" panose="020B0604020202020204" pitchFamily="34" charset="0"/>
              <a:buChar char="•"/>
            </a:pPr>
            <a:r>
              <a:rPr lang="en-US" sz="2400" dirty="0">
                <a:latin typeface="+mj-lt"/>
              </a:rPr>
              <a:t>Problem statement</a:t>
            </a:r>
          </a:p>
          <a:p>
            <a:pPr marL="285750" indent="-285750">
              <a:buFont typeface="Arial" panose="020B0604020202020204" pitchFamily="34" charset="0"/>
              <a:buChar char="•"/>
            </a:pPr>
            <a:r>
              <a:rPr lang="en-US" sz="2400" dirty="0">
                <a:latin typeface="+mj-lt"/>
              </a:rPr>
              <a:t>Proposed system</a:t>
            </a:r>
          </a:p>
          <a:p>
            <a:pPr marL="285750" indent="-285750">
              <a:buFont typeface="Arial" panose="020B0604020202020204" pitchFamily="34" charset="0"/>
              <a:buChar char="•"/>
            </a:pPr>
            <a:r>
              <a:rPr lang="en-US" sz="2400" dirty="0">
                <a:latin typeface="+mj-lt"/>
              </a:rPr>
              <a:t>Existing system</a:t>
            </a:r>
          </a:p>
          <a:p>
            <a:pPr marL="285750" indent="-285750">
              <a:buFont typeface="Arial" panose="020B0604020202020204" pitchFamily="34" charset="0"/>
              <a:buChar char="•"/>
            </a:pPr>
            <a:r>
              <a:rPr lang="en-US" sz="2400" dirty="0">
                <a:latin typeface="+mj-lt"/>
              </a:rPr>
              <a:t>UML diagrams</a:t>
            </a:r>
          </a:p>
          <a:p>
            <a:pPr marL="285750" indent="-285750">
              <a:buFont typeface="Arial" panose="020B0604020202020204" pitchFamily="34" charset="0"/>
              <a:buChar char="•"/>
            </a:pPr>
            <a:r>
              <a:rPr lang="en-US" sz="2400" dirty="0">
                <a:latin typeface="+mj-lt"/>
              </a:rPr>
              <a:t>Output and experimentation</a:t>
            </a:r>
          </a:p>
          <a:p>
            <a:pPr marL="285750" indent="-285750">
              <a:buFont typeface="Arial" panose="020B0604020202020204" pitchFamily="34" charset="0"/>
              <a:buChar char="•"/>
            </a:pPr>
            <a:r>
              <a:rPr lang="en-US" sz="2400" dirty="0">
                <a:latin typeface="+mj-lt"/>
              </a:rPr>
              <a:t>Conclusion </a:t>
            </a:r>
          </a:p>
          <a:p>
            <a:pPr marL="285750" indent="-285750">
              <a:buFont typeface="Arial" panose="020B0604020202020204" pitchFamily="34" charset="0"/>
              <a:buChar char="•"/>
            </a:pPr>
            <a:r>
              <a:rPr lang="en-US" sz="2400" dirty="0">
                <a:latin typeface="+mj-lt"/>
              </a:rPr>
              <a:t>Future scope</a:t>
            </a:r>
          </a:p>
          <a:p>
            <a:pPr marL="285750" indent="-285750">
              <a:buFont typeface="Arial" panose="020B0604020202020204" pitchFamily="34" charset="0"/>
              <a:buChar char="•"/>
            </a:pPr>
            <a:r>
              <a:rPr lang="en-US" sz="2400" dirty="0">
                <a:latin typeface="+mj-lt"/>
              </a:rPr>
              <a:t>References</a:t>
            </a:r>
          </a:p>
          <a:p>
            <a:endParaRPr lang="en-US" sz="2400" dirty="0">
              <a:latin typeface="+mj-lt"/>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p:txBody>
      </p:sp>
      <p:sp>
        <p:nvSpPr>
          <p:cNvPr id="3" name="Date Placeholder 2">
            <a:extLst>
              <a:ext uri="{FF2B5EF4-FFF2-40B4-BE49-F238E27FC236}">
                <a16:creationId xmlns:a16="http://schemas.microsoft.com/office/drawing/2014/main" id="{DC71BA39-C2AE-9D62-771C-036E405FE262}"/>
              </a:ext>
            </a:extLst>
          </p:cNvPr>
          <p:cNvSpPr>
            <a:spLocks noGrp="1"/>
          </p:cNvSpPr>
          <p:nvPr>
            <p:ph type="dt" sz="half" idx="10"/>
          </p:nvPr>
        </p:nvSpPr>
        <p:spPr/>
        <p:txBody>
          <a:bodyPr/>
          <a:lstStyle/>
          <a:p>
            <a:fld id="{8CF7BA66-85A4-4607-9C3D-719BBB70F168}" type="datetime1">
              <a:rPr lang="en-US" smtClean="0"/>
              <a:t>6/25/2022</a:t>
            </a:fld>
            <a:endParaRPr lang="en-US" dirty="0"/>
          </a:p>
        </p:txBody>
      </p:sp>
      <p:sp>
        <p:nvSpPr>
          <p:cNvPr id="4" name="Footer Placeholder 3">
            <a:extLst>
              <a:ext uri="{FF2B5EF4-FFF2-40B4-BE49-F238E27FC236}">
                <a16:creationId xmlns:a16="http://schemas.microsoft.com/office/drawing/2014/main" id="{3B071F69-35F1-35F4-5FF8-9115A85FB508}"/>
              </a:ext>
            </a:extLst>
          </p:cNvPr>
          <p:cNvSpPr>
            <a:spLocks noGrp="1"/>
          </p:cNvSpPr>
          <p:nvPr>
            <p:ph type="ftr" sz="quarter" idx="11"/>
          </p:nvPr>
        </p:nvSpPr>
        <p:spPr/>
        <p:txBody>
          <a:bodyPr/>
          <a:lstStyle/>
          <a:p>
            <a:r>
              <a:rPr lang="en-US"/>
              <a:t>Food Ordering Website </a:t>
            </a:r>
            <a:endParaRPr lang="en-US" dirty="0"/>
          </a:p>
        </p:txBody>
      </p:sp>
      <p:sp>
        <p:nvSpPr>
          <p:cNvPr id="5" name="Slide Number Placeholder 4">
            <a:extLst>
              <a:ext uri="{FF2B5EF4-FFF2-40B4-BE49-F238E27FC236}">
                <a16:creationId xmlns:a16="http://schemas.microsoft.com/office/drawing/2014/main" id="{D078931F-31F8-E836-E27E-10CC4755B121}"/>
              </a:ext>
            </a:extLst>
          </p:cNvPr>
          <p:cNvSpPr>
            <a:spLocks noGrp="1"/>
          </p:cNvSpPr>
          <p:nvPr>
            <p:ph type="sldNum" sz="quarter" idx="12"/>
          </p:nvPr>
        </p:nvSpPr>
        <p:spPr/>
        <p:txBody>
          <a:bodyPr/>
          <a:lstStyle/>
          <a:p>
            <a:fld id="{B9713C8C-8E70-45D5-AE59-23E60168254E}" type="slidenum">
              <a:rPr lang="en-US" smtClean="0"/>
              <a:t>4</a:t>
            </a:fld>
            <a:endParaRPr lang="en-US" dirty="0"/>
          </a:p>
        </p:txBody>
      </p:sp>
    </p:spTree>
    <p:extLst>
      <p:ext uri="{BB962C8B-B14F-4D97-AF65-F5344CB8AC3E}">
        <p14:creationId xmlns:p14="http://schemas.microsoft.com/office/powerpoint/2010/main" val="3259440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p:txBody>
          <a:bodyPr>
            <a:normAutofit/>
          </a:bodyPr>
          <a:lstStyle/>
          <a:p>
            <a:r>
              <a:rPr lang="en-US" sz="4400" dirty="0"/>
              <a:t>Synopsis</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0" y="2363639"/>
            <a:ext cx="5322499" cy="4494362"/>
          </a:xfrm>
        </p:spPr>
        <p:txBody>
          <a:bodyPr vert="horz" lIns="91440" tIns="45720" rIns="91440" bIns="45720" rtlCol="0" anchor="t">
            <a:normAutofit fontScale="92500" lnSpcReduction="10000"/>
          </a:bodyPr>
          <a:lstStyle/>
          <a:p>
            <a:pPr algn="just" rtl="0">
              <a:spcBef>
                <a:spcPts val="0"/>
              </a:spcBef>
              <a:spcAft>
                <a:spcPts val="0"/>
              </a:spcAft>
            </a:pPr>
            <a:r>
              <a:rPr lang="en-US" sz="3900" b="0" i="0" u="none" strike="noStrike" dirty="0">
                <a:solidFill>
                  <a:srgbClr val="000000"/>
                </a:solidFill>
                <a:effectLst/>
                <a:latin typeface="Roboto" panose="020B0604020202020204" pitchFamily="2" charset="0"/>
              </a:rPr>
              <a:t>Online Food Ordering System Project</a:t>
            </a:r>
          </a:p>
          <a:p>
            <a:pPr algn="just" rtl="0">
              <a:spcBef>
                <a:spcPts val="0"/>
              </a:spcBef>
              <a:spcAft>
                <a:spcPts val="0"/>
              </a:spcAft>
            </a:pPr>
            <a:endParaRPr lang="en-US" sz="3900" b="0" i="0" u="none" strike="noStrike" dirty="0">
              <a:solidFill>
                <a:srgbClr val="000000"/>
              </a:solidFill>
              <a:effectLst/>
              <a:latin typeface="Roboto" panose="020B0604020202020204" pitchFamily="2" charset="0"/>
            </a:endParaRPr>
          </a:p>
          <a:p>
            <a:pPr algn="just" rtl="0">
              <a:spcBef>
                <a:spcPts val="0"/>
              </a:spcBef>
              <a:spcAft>
                <a:spcPts val="0"/>
              </a:spcAft>
            </a:pPr>
            <a:endParaRPr lang="en-US" sz="3200" b="0" dirty="0">
              <a:effectLst/>
            </a:endParaRPr>
          </a:p>
          <a:p>
            <a:pPr algn="just" rtl="0">
              <a:spcBef>
                <a:spcPts val="0"/>
              </a:spcBef>
              <a:spcAft>
                <a:spcPts val="0"/>
              </a:spcAft>
            </a:pPr>
            <a:r>
              <a:rPr lang="en-US" sz="2600" b="0" i="0" u="none" strike="noStrike" dirty="0">
                <a:solidFill>
                  <a:srgbClr val="000000"/>
                </a:solidFill>
                <a:effectLst/>
                <a:latin typeface="Arial" panose="020B0604020202020204" pitchFamily="34" charset="0"/>
              </a:rPr>
              <a:t>Front End :- HTML, CSS</a:t>
            </a:r>
            <a:endParaRPr lang="en-US" sz="2600" b="0" dirty="0">
              <a:effectLst/>
            </a:endParaRPr>
          </a:p>
          <a:p>
            <a:pPr algn="just" rtl="0">
              <a:spcBef>
                <a:spcPts val="0"/>
              </a:spcBef>
              <a:spcAft>
                <a:spcPts val="0"/>
              </a:spcAft>
            </a:pPr>
            <a:r>
              <a:rPr lang="en-US" sz="2600" b="0" i="0" u="none" strike="noStrike" dirty="0">
                <a:solidFill>
                  <a:srgbClr val="000000"/>
                </a:solidFill>
                <a:effectLst/>
                <a:latin typeface="Arial" panose="020B0604020202020204" pitchFamily="34" charset="0"/>
              </a:rPr>
              <a:t>Back End :- PHP</a:t>
            </a:r>
          </a:p>
          <a:p>
            <a:pPr algn="just" rtl="0">
              <a:spcBef>
                <a:spcPts val="0"/>
              </a:spcBef>
              <a:spcAft>
                <a:spcPts val="0"/>
              </a:spcAft>
            </a:pPr>
            <a:r>
              <a:rPr lang="en-US" sz="2600" dirty="0">
                <a:effectLst/>
                <a:latin typeface="Arial" panose="020B0604020202020204" pitchFamily="34" charset="0"/>
                <a:cs typeface="Arial" panose="020B0604020202020204" pitchFamily="34" charset="0"/>
              </a:rPr>
              <a:t>Database</a:t>
            </a:r>
            <a:r>
              <a:rPr lang="en-US" sz="2600" b="0" dirty="0">
                <a:effectLst/>
                <a:latin typeface="Arial" panose="020B0604020202020204" pitchFamily="34" charset="0"/>
                <a:cs typeface="Arial" panose="020B0604020202020204" pitchFamily="34" charset="0"/>
              </a:rPr>
              <a:t> :- MySQL</a:t>
            </a:r>
          </a:p>
          <a:p>
            <a:pPr algn="just" rtl="0">
              <a:spcBef>
                <a:spcPts val="0"/>
              </a:spcBef>
              <a:spcAft>
                <a:spcPts val="0"/>
              </a:spcAft>
            </a:pPr>
            <a:r>
              <a:rPr lang="en-US" sz="2600" b="0" i="0" u="none" strike="noStrike" dirty="0">
                <a:solidFill>
                  <a:srgbClr val="000000"/>
                </a:solidFill>
                <a:effectLst/>
                <a:latin typeface="Arial" panose="020B0604020202020204" pitchFamily="34" charset="0"/>
              </a:rPr>
              <a:t>Software used :- XAMPP</a:t>
            </a:r>
            <a:endParaRPr lang="en-US" sz="2600" b="0" dirty="0">
              <a:effectLst/>
            </a:endParaRPr>
          </a:p>
          <a:p>
            <a:pPr algn="just" rtl="0">
              <a:spcBef>
                <a:spcPts val="0"/>
              </a:spcBef>
              <a:spcAft>
                <a:spcPts val="0"/>
              </a:spcAft>
            </a:pPr>
            <a:r>
              <a:rPr lang="en-US" sz="2600" b="0" i="0" u="none" strike="noStrike" dirty="0">
                <a:solidFill>
                  <a:srgbClr val="000000"/>
                </a:solidFill>
                <a:effectLst/>
                <a:latin typeface="Arial" panose="020B0604020202020204" pitchFamily="34" charset="0"/>
              </a:rPr>
              <a:t>Project started date: </a:t>
            </a:r>
            <a:r>
              <a:rPr lang="en-US" sz="2600" b="1" i="0" u="none" strike="noStrike" dirty="0">
                <a:solidFill>
                  <a:srgbClr val="000000"/>
                </a:solidFill>
                <a:effectLst/>
                <a:latin typeface="Arial" panose="020B0604020202020204" pitchFamily="34" charset="0"/>
              </a:rPr>
              <a:t>- </a:t>
            </a:r>
            <a:r>
              <a:rPr lang="en-US" sz="2600" i="0" u="none" strike="noStrike" dirty="0">
                <a:solidFill>
                  <a:srgbClr val="000000"/>
                </a:solidFill>
                <a:effectLst/>
                <a:latin typeface="Arial" panose="020B0604020202020204" pitchFamily="34" charset="0"/>
              </a:rPr>
              <a:t>18-03-2022</a:t>
            </a:r>
            <a:endParaRPr lang="en-US" sz="2600" b="0" dirty="0">
              <a:effectLst/>
            </a:endParaRPr>
          </a:p>
          <a:p>
            <a:br>
              <a:rPr lang="en-US" b="0" dirty="0">
                <a:effectLst/>
              </a:rPr>
            </a:br>
            <a:endParaRPr lang="en-US" dirty="0"/>
          </a:p>
        </p:txBody>
      </p:sp>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p:txBody>
          <a:bodyPr/>
          <a:lstStyle/>
          <a:p>
            <a:r>
              <a:rPr lang="en-US" dirty="0"/>
              <a:t>Food Ordering Website</a:t>
            </a:r>
          </a:p>
          <a:p>
            <a:pPr algn="l"/>
            <a:endParaRPr lang="en-US" dirty="0"/>
          </a:p>
        </p:txBody>
      </p:sp>
      <p:pic>
        <p:nvPicPr>
          <p:cNvPr id="7" name="Picture Placeholder 6">
            <a:extLst>
              <a:ext uri="{FF2B5EF4-FFF2-40B4-BE49-F238E27FC236}">
                <a16:creationId xmlns:a16="http://schemas.microsoft.com/office/drawing/2014/main" id="{22423E65-50AF-4F4A-B997-42AADCF422E6}"/>
              </a:ext>
            </a:extLst>
          </p:cNvPr>
          <p:cNvPicPr>
            <a:picLocks noGrp="1" noChangeAspect="1"/>
          </p:cNvPicPr>
          <p:nvPr>
            <p:ph type="pic" sz="quarter" idx="16"/>
          </p:nvPr>
        </p:nvPicPr>
        <p:blipFill>
          <a:blip r:embed="rId3"/>
          <a:srcRect l="18581" r="18581"/>
          <a:stretch>
            <a:fillRect/>
          </a:stretch>
        </p:blipFill>
        <p:spPr/>
      </p:pic>
      <p:pic>
        <p:nvPicPr>
          <p:cNvPr id="19" name="Picture Placeholder 18">
            <a:extLst>
              <a:ext uri="{FF2B5EF4-FFF2-40B4-BE49-F238E27FC236}">
                <a16:creationId xmlns:a16="http://schemas.microsoft.com/office/drawing/2014/main" id="{C4B96612-E6AC-4256-BFA5-5F92B8BB127B}"/>
              </a:ext>
            </a:extLst>
          </p:cNvPr>
          <p:cNvPicPr>
            <a:picLocks noGrp="1" noChangeAspect="1"/>
          </p:cNvPicPr>
          <p:nvPr>
            <p:ph type="pic" sz="quarter" idx="15"/>
          </p:nvPr>
        </p:nvPicPr>
        <p:blipFill>
          <a:blip r:embed="rId4"/>
          <a:srcRect l="14087" r="14087"/>
          <a:stretch>
            <a:fillRect/>
          </a:stretch>
        </p:blipFill>
        <p:spPr/>
      </p:pic>
      <p:pic>
        <p:nvPicPr>
          <p:cNvPr id="25" name="Picture Placeholder 24">
            <a:extLst>
              <a:ext uri="{FF2B5EF4-FFF2-40B4-BE49-F238E27FC236}">
                <a16:creationId xmlns:a16="http://schemas.microsoft.com/office/drawing/2014/main" id="{82B7A05B-9F47-42FE-A471-7F775820424E}"/>
              </a:ext>
            </a:extLst>
          </p:cNvPr>
          <p:cNvPicPr>
            <a:picLocks noGrp="1" noChangeAspect="1"/>
          </p:cNvPicPr>
          <p:nvPr>
            <p:ph type="pic" sz="quarter" idx="13"/>
          </p:nvPr>
        </p:nvPicPr>
        <p:blipFill>
          <a:blip r:embed="rId5"/>
          <a:srcRect t="5929" b="5929"/>
          <a:stretch>
            <a:fillRect/>
          </a:stretch>
        </p:blipFill>
        <p:spPr/>
      </p:pic>
      <p:pic>
        <p:nvPicPr>
          <p:cNvPr id="32" name="Picture Placeholder 31">
            <a:extLst>
              <a:ext uri="{FF2B5EF4-FFF2-40B4-BE49-F238E27FC236}">
                <a16:creationId xmlns:a16="http://schemas.microsoft.com/office/drawing/2014/main" id="{6EA6EF47-8C45-484D-B1BE-012C3FA1D8C6}"/>
              </a:ext>
            </a:extLst>
          </p:cNvPr>
          <p:cNvPicPr>
            <a:picLocks noGrp="1" noChangeAspect="1"/>
          </p:cNvPicPr>
          <p:nvPr>
            <p:ph type="pic" sz="quarter" idx="14"/>
          </p:nvPr>
        </p:nvPicPr>
        <p:blipFill>
          <a:blip r:embed="rId6"/>
          <a:srcRect t="868" b="868"/>
          <a:stretch>
            <a:fillRect/>
          </a:stretch>
        </p:blipFill>
        <p:spPr/>
      </p:pic>
    </p:spTree>
    <p:extLst>
      <p:ext uri="{BB962C8B-B14F-4D97-AF65-F5344CB8AC3E}">
        <p14:creationId xmlns:p14="http://schemas.microsoft.com/office/powerpoint/2010/main" val="1912948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Abstract</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Food Ordering Website</a:t>
            </a:r>
          </a:p>
          <a:p>
            <a:endParaRPr lang="en-US" dirty="0"/>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6</a:t>
            </a:fld>
            <a:endParaRPr lang="en-US" dirty="0"/>
          </a:p>
        </p:txBody>
      </p:sp>
      <p:sp>
        <p:nvSpPr>
          <p:cNvPr id="8" name="Content Placeholder 7">
            <a:extLst>
              <a:ext uri="{FF2B5EF4-FFF2-40B4-BE49-F238E27FC236}">
                <a16:creationId xmlns:a16="http://schemas.microsoft.com/office/drawing/2014/main" id="{FE9BA152-DE2D-60DC-AA0B-FCD9CE554AA6}"/>
              </a:ext>
            </a:extLst>
          </p:cNvPr>
          <p:cNvSpPr>
            <a:spLocks noGrp="1"/>
          </p:cNvSpPr>
          <p:nvPr>
            <p:ph idx="1"/>
          </p:nvPr>
        </p:nvSpPr>
        <p:spPr>
          <a:xfrm>
            <a:off x="838200" y="1695379"/>
            <a:ext cx="10515600" cy="4476821"/>
          </a:xfrm>
        </p:spPr>
        <p:txBody>
          <a:bodyPr vert="horz" lIns="91440" tIns="45720" rIns="91440" bIns="45720" rtlCol="0" anchor="t">
            <a:normAutofit fontScale="92500"/>
          </a:bodyPr>
          <a:lstStyle/>
          <a:p>
            <a:pPr marL="0" indent="0" algn="ctr">
              <a:lnSpc>
                <a:spcPct val="120000"/>
              </a:lnSpc>
              <a:buNone/>
            </a:pPr>
            <a:r>
              <a:rPr lang="en-US" dirty="0">
                <a:latin typeface="Times New Roman" panose="02020603050405020304" pitchFamily="18" charset="0"/>
                <a:ea typeface="+mn-lt"/>
                <a:cs typeface="Times New Roman" panose="02020603050405020304" pitchFamily="18" charset="0"/>
              </a:rPr>
              <a:t>The online food order system is a website designed primarily for use in the food delivery industry. The system also allows to quickly and easily manage an online menu that customers can browse and use to place orders with just a few clicks. Using this website visitors can know the status of their food items and browse it based on the categories available.</a:t>
            </a:r>
          </a:p>
          <a:p>
            <a:pPr marL="0" indent="0" algn="ctr">
              <a:lnSpc>
                <a:spcPct val="120000"/>
              </a:lnSpc>
              <a:buNone/>
            </a:pPr>
            <a:r>
              <a:rPr lang="en-US" dirty="0">
                <a:latin typeface="Times New Roman" panose="02020603050405020304" pitchFamily="18" charset="0"/>
                <a:ea typeface="+mn-lt"/>
                <a:cs typeface="Times New Roman" panose="02020603050405020304" pitchFamily="18" charset="0"/>
              </a:rPr>
              <a:t>Admin can manage all the categories of food like they can add, update and delete. Also can be able to manage and track food order and delivery.</a:t>
            </a:r>
            <a:br>
              <a:rPr lang="en-US" dirty="0">
                <a:latin typeface="Times New Roman" panose="02020603050405020304" pitchFamily="18" charset="0"/>
                <a:ea typeface="+mn-lt"/>
                <a:cs typeface="Times New Roman" panose="02020603050405020304" pitchFamily="18" charset="0"/>
              </a:rPr>
            </a:br>
            <a:endParaRPr lang="en-US" dirty="0">
              <a:latin typeface="Times New Roman" panose="02020603050405020304" pitchFamily="18" charset="0"/>
              <a:ea typeface="+mn-lt"/>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CC10732E-0BD8-8F38-5EDD-D261E60079D5}"/>
              </a:ext>
            </a:extLst>
          </p:cNvPr>
          <p:cNvSpPr>
            <a:spLocks noGrp="1"/>
          </p:cNvSpPr>
          <p:nvPr>
            <p:ph type="dt" sz="half" idx="10"/>
          </p:nvPr>
        </p:nvSpPr>
        <p:spPr/>
        <p:txBody>
          <a:bodyPr/>
          <a:lstStyle/>
          <a:p>
            <a:fld id="{E2ED1490-2669-44FB-87BA-2A932687FD19}" type="datetime1">
              <a:rPr lang="en-US" smtClean="0"/>
              <a:t>6/25/2022</a:t>
            </a:fld>
            <a:endParaRPr lang="en-US" dirty="0"/>
          </a:p>
        </p:txBody>
      </p:sp>
    </p:spTree>
    <p:extLst>
      <p:ext uri="{BB962C8B-B14F-4D97-AF65-F5344CB8AC3E}">
        <p14:creationId xmlns:p14="http://schemas.microsoft.com/office/powerpoint/2010/main" val="409331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Introduction</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a:xfrm>
            <a:off x="6096000" y="223958"/>
            <a:ext cx="5717875" cy="6151292"/>
          </a:xfrm>
        </p:spPr>
        <p:txBody>
          <a:bodyPr>
            <a:normAutofit fontScale="92500"/>
          </a:bodyPr>
          <a:lstStyle/>
          <a:p>
            <a:pPr marL="342900" indent="-342900">
              <a:lnSpc>
                <a:spcPct val="120000"/>
              </a:lnSpc>
              <a:buFont typeface="Arial" panose="020B0604020202020204" pitchFamily="34" charset="0"/>
              <a:buChar char="•"/>
            </a:pPr>
            <a:r>
              <a:rPr lang="en-US" sz="2000" b="1" dirty="0">
                <a:latin typeface="Times New Roman" panose="02020603050405020304" pitchFamily="18" charset="0"/>
                <a:ea typeface="+mn-lt"/>
                <a:cs typeface="Times New Roman" panose="02020603050405020304" pitchFamily="18" charset="0"/>
              </a:rPr>
              <a:t>Online Food ordering System</a:t>
            </a:r>
            <a:r>
              <a:rPr lang="en-US" sz="2000" dirty="0">
                <a:latin typeface="Times New Roman" panose="02020603050405020304" pitchFamily="18" charset="0"/>
                <a:ea typeface="+mn-lt"/>
                <a:cs typeface="Times New Roman" panose="02020603050405020304" pitchFamily="18" charset="0"/>
              </a:rPr>
              <a:t> is a process in which one can order various foods and beverages from some local restaurant and hotels through  the use of internet, just by sitting at home or any place.</a:t>
            </a:r>
          </a:p>
          <a:p>
            <a:pPr marL="285750" indent="-285750">
              <a:lnSpc>
                <a:spcPct val="120000"/>
              </a:lnSpc>
              <a:buFont typeface="Arial"/>
              <a:buChar char="•"/>
            </a:pPr>
            <a:r>
              <a:rPr lang="en-US" sz="2000" dirty="0">
                <a:latin typeface="Times New Roman" panose="02020603050405020304" pitchFamily="18" charset="0"/>
                <a:ea typeface="+mn-lt"/>
                <a:cs typeface="Times New Roman" panose="02020603050405020304" pitchFamily="18" charset="0"/>
              </a:rPr>
              <a:t>It is a simple project using PHP/MySQL. This project is developed using HTML, CSS and PHP. This project does not support any payment transaction with any third-party API. It has the admin side and visitor/client side. The admin will manage all the data needed for the website and the list of available menus. The client will browse the website, explore and choose his/her desired menu. After that, the client will go to the order, review his/ her order, confirm the delivery address and other information, and place his/ her order. </a:t>
            </a:r>
            <a:br>
              <a:rPr lang="en-US" sz="2000" dirty="0">
                <a:latin typeface="Times New Roman" panose="02020603050405020304" pitchFamily="18" charset="0"/>
                <a:ea typeface="+mn-lt"/>
                <a:cs typeface="Times New Roman" panose="02020603050405020304" pitchFamily="18" charset="0"/>
              </a:rPr>
            </a:br>
            <a:endParaRPr lang="en-US" sz="2000" dirty="0">
              <a:latin typeface="Times New Roman" panose="02020603050405020304" pitchFamily="18" charset="0"/>
              <a:ea typeface="+mn-lt"/>
              <a:cs typeface="Times New Roman" panose="02020603050405020304" pitchFamily="18" charset="0"/>
            </a:endParaRPr>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fld id="{C139A0D8-491F-4B94-B596-D58296BC0499}" type="datetime1">
              <a:rPr lang="en-US" smtClean="0"/>
              <a:t>6/25/2022</a:t>
            </a:fld>
            <a:endParaRPr lang="en-US" dirty="0"/>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a:t>Food Ordering Website </a:t>
            </a:r>
            <a:endParaRPr lang="en-US" dirty="0"/>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7</a:t>
            </a:fld>
            <a:endParaRPr lang="en-US" dirty="0"/>
          </a:p>
        </p:txBody>
      </p:sp>
    </p:spTree>
    <p:extLst>
      <p:ext uri="{BB962C8B-B14F-4D97-AF65-F5344CB8AC3E}">
        <p14:creationId xmlns:p14="http://schemas.microsoft.com/office/powerpoint/2010/main" val="2849151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Objective</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11"/>
          </p:nvPr>
        </p:nvSpPr>
        <p:spPr/>
        <p:txBody>
          <a:bodyPr/>
          <a:lstStyle/>
          <a:p>
            <a:r>
              <a:rPr lang="en-US"/>
              <a:t>Food Ordering Website </a:t>
            </a:r>
            <a:endParaRPr lang="en-US" dirty="0"/>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8</a:t>
            </a:fld>
            <a:endParaRPr lang="en-US" dirty="0"/>
          </a:p>
        </p:txBody>
      </p:sp>
      <p:sp>
        <p:nvSpPr>
          <p:cNvPr id="4" name="Content Placeholder 3">
            <a:extLst>
              <a:ext uri="{FF2B5EF4-FFF2-40B4-BE49-F238E27FC236}">
                <a16:creationId xmlns:a16="http://schemas.microsoft.com/office/drawing/2014/main" id="{F45DAA0B-2F55-0E53-E1A6-33F29F018BDF}"/>
              </a:ext>
            </a:extLst>
          </p:cNvPr>
          <p:cNvSpPr>
            <a:spLocks noGrp="1"/>
          </p:cNvSpPr>
          <p:nvPr>
            <p:ph idx="1"/>
          </p:nvPr>
        </p:nvSpPr>
        <p:spPr>
          <a:xfrm>
            <a:off x="838200" y="2011679"/>
            <a:ext cx="7772400" cy="3861219"/>
          </a:xfrm>
        </p:spPr>
        <p:txBody>
          <a:bodyPr vert="horz" lIns="91440" tIns="45720" rIns="91440" bIns="45720" rtlCol="0" anchor="t">
            <a:noAutofit/>
          </a:bodyPr>
          <a:lstStyle/>
          <a:p>
            <a:pPr marL="0" indent="0">
              <a:lnSpc>
                <a:spcPct val="120000"/>
              </a:lnSpc>
              <a:buNone/>
            </a:pPr>
            <a:r>
              <a:rPr lang="en-US" sz="1800" b="1" dirty="0">
                <a:ea typeface="+mn-lt"/>
                <a:cs typeface="+mn-lt"/>
              </a:rPr>
              <a:t>    The objectives of this study is as follows-</a:t>
            </a:r>
          </a:p>
          <a:p>
            <a:pPr>
              <a:lnSpc>
                <a:spcPct val="120000"/>
              </a:lnSpc>
            </a:pPr>
            <a:r>
              <a:rPr lang="en-US" sz="1800" b="1" dirty="0">
                <a:ea typeface="+mn-lt"/>
                <a:cs typeface="+mn-lt"/>
              </a:rPr>
              <a:t> To evaluate the way of interaction with customers.</a:t>
            </a:r>
          </a:p>
          <a:p>
            <a:pPr>
              <a:lnSpc>
                <a:spcPct val="120000"/>
              </a:lnSpc>
            </a:pPr>
            <a:r>
              <a:rPr lang="en-US" sz="1800" b="1" dirty="0">
                <a:ea typeface="+mn-lt"/>
                <a:cs typeface="+mn-lt"/>
              </a:rPr>
              <a:t> To develop a restaurant ordering system which can be managed by admin.</a:t>
            </a:r>
          </a:p>
          <a:p>
            <a:pPr>
              <a:lnSpc>
                <a:spcPct val="120000"/>
              </a:lnSpc>
            </a:pPr>
            <a:r>
              <a:rPr lang="en-US" sz="1800" b="1" dirty="0">
                <a:ea typeface="+mn-lt"/>
                <a:cs typeface="+mn-lt"/>
              </a:rPr>
              <a:t>To display the available menu and categories to the user.</a:t>
            </a:r>
          </a:p>
          <a:p>
            <a:pPr>
              <a:lnSpc>
                <a:spcPct val="120000"/>
              </a:lnSpc>
            </a:pPr>
            <a:r>
              <a:rPr lang="en-US" sz="1800" b="1" dirty="0">
                <a:ea typeface="+mn-lt"/>
                <a:cs typeface="+mn-lt"/>
              </a:rPr>
              <a:t> To determine the factors that influence customer when ordering food online.</a:t>
            </a:r>
          </a:p>
          <a:p>
            <a:pPr>
              <a:lnSpc>
                <a:spcPct val="120000"/>
              </a:lnSpc>
            </a:pPr>
            <a:r>
              <a:rPr lang="en-US" sz="1800" b="1" dirty="0">
                <a:ea typeface="+mn-lt"/>
                <a:cs typeface="+mn-lt"/>
              </a:rPr>
              <a:t> To computerized the food ordering system process and display details of sales (revenue generated) in the dashboard of admin module.</a:t>
            </a:r>
            <a:br>
              <a:rPr lang="en-US" sz="1800" b="1" dirty="0">
                <a:ea typeface="+mn-lt"/>
                <a:cs typeface="+mn-lt"/>
              </a:rPr>
            </a:br>
            <a:endParaRPr lang="en-US" sz="1800" b="1" dirty="0">
              <a:ea typeface="+mn-lt"/>
              <a:cs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7919" y="365125"/>
            <a:ext cx="2978017" cy="4475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Date Placeholder 4">
            <a:extLst>
              <a:ext uri="{FF2B5EF4-FFF2-40B4-BE49-F238E27FC236}">
                <a16:creationId xmlns:a16="http://schemas.microsoft.com/office/drawing/2014/main" id="{DD18C194-54D9-EAA0-8B53-D52FBEC063AF}"/>
              </a:ext>
            </a:extLst>
          </p:cNvPr>
          <p:cNvSpPr>
            <a:spLocks noGrp="1"/>
          </p:cNvSpPr>
          <p:nvPr>
            <p:ph type="dt" sz="half" idx="10"/>
          </p:nvPr>
        </p:nvSpPr>
        <p:spPr/>
        <p:txBody>
          <a:bodyPr/>
          <a:lstStyle/>
          <a:p>
            <a:fld id="{B802F518-6AF5-4BB2-B5D8-A99DDDB4D65E}" type="datetime1">
              <a:rPr lang="en-US" smtClean="0"/>
              <a:t>6/25/2022</a:t>
            </a:fld>
            <a:endParaRPr lang="en-US" dirty="0"/>
          </a:p>
        </p:txBody>
      </p:sp>
    </p:spTree>
    <p:extLst>
      <p:ext uri="{BB962C8B-B14F-4D97-AF65-F5344CB8AC3E}">
        <p14:creationId xmlns:p14="http://schemas.microsoft.com/office/powerpoint/2010/main" val="149710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74647C-810A-34A7-072C-3425F2A5F074}"/>
              </a:ext>
            </a:extLst>
          </p:cNvPr>
          <p:cNvSpPr>
            <a:spLocks noGrp="1"/>
          </p:cNvSpPr>
          <p:nvPr>
            <p:ph type="title"/>
          </p:nvPr>
        </p:nvSpPr>
        <p:spPr>
          <a:xfrm>
            <a:off x="838200" y="299810"/>
            <a:ext cx="10515600" cy="1325563"/>
          </a:xfrm>
        </p:spPr>
        <p:txBody>
          <a:bodyPr/>
          <a:lstStyle/>
          <a:p>
            <a:r>
              <a:rPr lang="en-US" dirty="0"/>
              <a:t>State of the Art Work</a:t>
            </a:r>
          </a:p>
        </p:txBody>
      </p:sp>
      <p:graphicFrame>
        <p:nvGraphicFramePr>
          <p:cNvPr id="9" name="Content Placeholder 8">
            <a:extLst>
              <a:ext uri="{FF2B5EF4-FFF2-40B4-BE49-F238E27FC236}">
                <a16:creationId xmlns:a16="http://schemas.microsoft.com/office/drawing/2014/main" id="{407D00D3-495A-A8D4-DA1D-F90533C6A872}"/>
              </a:ext>
            </a:extLst>
          </p:cNvPr>
          <p:cNvGraphicFramePr>
            <a:graphicFrameLocks noGrp="1"/>
          </p:cNvGraphicFramePr>
          <p:nvPr>
            <p:ph idx="1"/>
            <p:extLst>
              <p:ext uri="{D42A27DB-BD31-4B8C-83A1-F6EECF244321}">
                <p14:modId xmlns:p14="http://schemas.microsoft.com/office/powerpoint/2010/main" val="1203493763"/>
              </p:ext>
            </p:extLst>
          </p:nvPr>
        </p:nvGraphicFramePr>
        <p:xfrm>
          <a:off x="772212" y="1625373"/>
          <a:ext cx="10352987" cy="4364017"/>
        </p:xfrm>
        <a:graphic>
          <a:graphicData uri="http://schemas.openxmlformats.org/drawingml/2006/table">
            <a:tbl>
              <a:tblPr firstRow="1" firstCol="1" bandRow="1">
                <a:tableStyleId>{5C22544A-7EE6-4342-B048-85BDC9FD1C3A}</a:tableStyleId>
              </a:tblPr>
              <a:tblGrid>
                <a:gridCol w="2161613">
                  <a:extLst>
                    <a:ext uri="{9D8B030D-6E8A-4147-A177-3AD203B41FA5}">
                      <a16:colId xmlns:a16="http://schemas.microsoft.com/office/drawing/2014/main" val="1071652282"/>
                    </a:ext>
                  </a:extLst>
                </a:gridCol>
                <a:gridCol w="2534022">
                  <a:extLst>
                    <a:ext uri="{9D8B030D-6E8A-4147-A177-3AD203B41FA5}">
                      <a16:colId xmlns:a16="http://schemas.microsoft.com/office/drawing/2014/main" val="1418134517"/>
                    </a:ext>
                  </a:extLst>
                </a:gridCol>
                <a:gridCol w="1620596">
                  <a:extLst>
                    <a:ext uri="{9D8B030D-6E8A-4147-A177-3AD203B41FA5}">
                      <a16:colId xmlns:a16="http://schemas.microsoft.com/office/drawing/2014/main" val="3551265284"/>
                    </a:ext>
                  </a:extLst>
                </a:gridCol>
                <a:gridCol w="4036756">
                  <a:extLst>
                    <a:ext uri="{9D8B030D-6E8A-4147-A177-3AD203B41FA5}">
                      <a16:colId xmlns:a16="http://schemas.microsoft.com/office/drawing/2014/main" val="1824453924"/>
                    </a:ext>
                  </a:extLst>
                </a:gridCol>
              </a:tblGrid>
              <a:tr h="472346">
                <a:tc>
                  <a:txBody>
                    <a:bodyPr/>
                    <a:lstStyle/>
                    <a:p>
                      <a:pPr marL="0" marR="0">
                        <a:lnSpc>
                          <a:spcPct val="107000"/>
                        </a:lnSpc>
                        <a:spcBef>
                          <a:spcPts val="0"/>
                        </a:spcBef>
                        <a:spcAft>
                          <a:spcPts val="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AUTHOR’S NAME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TITLE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JOURNAL YEAR</a:t>
                      </a:r>
                    </a:p>
                  </a:txBody>
                  <a:tcPr marL="68580" marR="68580" marT="0" marB="0"/>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KEY FEATURES</a:t>
                      </a:r>
                    </a:p>
                    <a:p>
                      <a:pPr marL="0" marR="0">
                        <a:lnSpc>
                          <a:spcPct val="107000"/>
                        </a:lnSpc>
                        <a:spcBef>
                          <a:spcPts val="0"/>
                        </a:spcBef>
                        <a:spcAft>
                          <a:spcPts val="0"/>
                        </a:spcAft>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6822779"/>
                  </a:ext>
                </a:extLst>
              </a:tr>
              <a:tr h="1236433">
                <a:tc>
                  <a:txBody>
                    <a:bodyPr/>
                    <a:lstStyle/>
                    <a:p>
                      <a:pPr marL="0" marR="0">
                        <a:lnSpc>
                          <a:spcPct val="107000"/>
                        </a:lnSpc>
                        <a:spcBef>
                          <a:spcPts val="0"/>
                        </a:spcBef>
                        <a:spcAft>
                          <a:spcPts val="0"/>
                        </a:spcAft>
                      </a:pPr>
                      <a:r>
                        <a:rPr lang="en-US" sz="1400" b="1" i="1" kern="1200" dirty="0" err="1">
                          <a:solidFill>
                            <a:schemeClr val="lt1"/>
                          </a:solidFill>
                          <a:effectLst/>
                          <a:latin typeface="Times New Roman" panose="02020603050405020304" pitchFamily="18" charset="0"/>
                          <a:ea typeface="+mn-ea"/>
                          <a:cs typeface="Times New Roman" panose="02020603050405020304" pitchFamily="18" charset="0"/>
                        </a:rPr>
                        <a:t>T.Deepa.,Assistant</a:t>
                      </a:r>
                      <a:r>
                        <a:rPr lang="en-US" sz="1400" b="1" i="1" kern="1200" dirty="0">
                          <a:solidFill>
                            <a:schemeClr val="lt1"/>
                          </a:solidFill>
                          <a:effectLst/>
                          <a:latin typeface="Times New Roman" panose="02020603050405020304" pitchFamily="18" charset="0"/>
                          <a:ea typeface="+mn-ea"/>
                          <a:cs typeface="Times New Roman" panose="02020603050405020304" pitchFamily="18" charset="0"/>
                        </a:rPr>
                        <a:t> professor., P.</a:t>
                      </a:r>
                      <a:r>
                        <a:rPr lang="en-US" sz="1400" b="1" i="1" kern="1200" dirty="0" err="1">
                          <a:solidFill>
                            <a:schemeClr val="lt1"/>
                          </a:solidFill>
                          <a:effectLst/>
                          <a:latin typeface="Times New Roman" panose="02020603050405020304" pitchFamily="18" charset="0"/>
                          <a:ea typeface="+mn-ea"/>
                          <a:cs typeface="Times New Roman" panose="02020603050405020304" pitchFamily="18" charset="0"/>
                        </a:rPr>
                        <a:t>Selvamani</a:t>
                      </a:r>
                      <a:r>
                        <a:rPr lang="en-US" sz="1400" b="1" i="1" kern="1200" dirty="0">
                          <a:solidFill>
                            <a:schemeClr val="lt1"/>
                          </a:solidFill>
                          <a:effectLst/>
                          <a:latin typeface="Times New Roman" panose="02020603050405020304" pitchFamily="18" charset="0"/>
                          <a:ea typeface="+mn-ea"/>
                          <a:cs typeface="Times New Roman" panose="02020603050405020304" pitchFamily="18" charset="0"/>
                        </a:rPr>
                        <a:t>.,</a:t>
                      </a:r>
                      <a:r>
                        <a:rPr lang="en-US" sz="1400" b="1" i="1" kern="1200" dirty="0" err="1">
                          <a:solidFill>
                            <a:schemeClr val="lt1"/>
                          </a:solidFill>
                          <a:effectLst/>
                          <a:latin typeface="Times New Roman" panose="02020603050405020304" pitchFamily="18" charset="0"/>
                          <a:ea typeface="+mn-ea"/>
                          <a:cs typeface="Times New Roman" panose="02020603050405020304" pitchFamily="18" charset="0"/>
                        </a:rPr>
                        <a:t>Ii</a:t>
                      </a:r>
                      <a:r>
                        <a:rPr lang="en-US" sz="1400" b="1" i="1" kern="1200" dirty="0">
                          <a:solidFill>
                            <a:schemeClr val="lt1"/>
                          </a:solidFill>
                          <a:effectLst/>
                          <a:latin typeface="Times New Roman" panose="02020603050405020304" pitchFamily="18" charset="0"/>
                          <a:ea typeface="+mn-ea"/>
                          <a:cs typeface="Times New Roman" panose="02020603050405020304" pitchFamily="18" charset="0"/>
                        </a:rPr>
                        <a:t> </a:t>
                      </a:r>
                      <a:r>
                        <a:rPr lang="en-US" sz="1400" b="1" i="1" kern="1200" dirty="0" err="1">
                          <a:solidFill>
                            <a:schemeClr val="lt1"/>
                          </a:solidFill>
                          <a:effectLst/>
                          <a:latin typeface="Times New Roman" panose="02020603050405020304" pitchFamily="18" charset="0"/>
                          <a:ea typeface="+mn-ea"/>
                          <a:cs typeface="Times New Roman" panose="02020603050405020304" pitchFamily="18" charset="0"/>
                        </a:rPr>
                        <a:t>mcom</a:t>
                      </a:r>
                      <a:r>
                        <a:rPr lang="en-US" sz="1400" b="1" i="1" kern="1200" dirty="0">
                          <a:solidFill>
                            <a:schemeClr val="lt1"/>
                          </a:solidFill>
                          <a:effectLst/>
                          <a:latin typeface="Times New Roman" panose="02020603050405020304" pitchFamily="18" charset="0"/>
                          <a:ea typeface="+mn-ea"/>
                          <a:cs typeface="Times New Roman" panose="02020603050405020304" pitchFamily="18" charset="0"/>
                        </a:rPr>
                        <a:t> ca</a:t>
                      </a:r>
                      <a:endParaRPr lang="en-US" sz="1400" b="1"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Online Food Ordering System</a:t>
                      </a:r>
                      <a:endParaRPr lang="en-US" sz="14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(Pg and Research department of commerce ca Hindustan college of arts and science Coimbatore)</a:t>
                      </a: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2018</a:t>
                      </a:r>
                    </a:p>
                  </a:txBody>
                  <a:tcPr marL="68580" marR="68580" marT="0" marB="0"/>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Converting HTML to PHP, connecting it to the PHPMYADMIN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4368695"/>
                  </a:ext>
                </a:extLst>
              </a:tr>
              <a:tr h="120543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1" i="1" kern="1200" dirty="0" err="1">
                          <a:solidFill>
                            <a:schemeClr val="lt1"/>
                          </a:solidFill>
                          <a:effectLst/>
                          <a:latin typeface="Times New Roman" panose="02020603050405020304" pitchFamily="18" charset="0"/>
                          <a:ea typeface="+mn-ea"/>
                          <a:cs typeface="Times New Roman" panose="02020603050405020304" pitchFamily="18" charset="0"/>
                        </a:rPr>
                        <a:t>Tirupathi</a:t>
                      </a:r>
                      <a:r>
                        <a:rPr lang="en-US" sz="1400" b="1" i="1" kern="1200" dirty="0">
                          <a:solidFill>
                            <a:schemeClr val="lt1"/>
                          </a:solidFill>
                          <a:effectLst/>
                          <a:latin typeface="Times New Roman" panose="02020603050405020304" pitchFamily="18" charset="0"/>
                          <a:ea typeface="+mn-ea"/>
                          <a:cs typeface="Times New Roman" panose="02020603050405020304" pitchFamily="18" charset="0"/>
                        </a:rPr>
                        <a:t> B, </a:t>
                      </a:r>
                      <a:r>
                        <a:rPr lang="en-US" sz="1400" b="1" i="1" kern="1200" dirty="0" err="1">
                          <a:solidFill>
                            <a:schemeClr val="lt1"/>
                          </a:solidFill>
                          <a:effectLst/>
                          <a:latin typeface="Times New Roman" panose="02020603050405020304" pitchFamily="18" charset="0"/>
                          <a:ea typeface="+mn-ea"/>
                          <a:cs typeface="Times New Roman" panose="02020603050405020304" pitchFamily="18" charset="0"/>
                        </a:rPr>
                        <a:t>Rakshitha</a:t>
                      </a:r>
                      <a:r>
                        <a:rPr lang="en-US" sz="1400" b="1" i="1" kern="1200" dirty="0">
                          <a:solidFill>
                            <a:schemeClr val="lt1"/>
                          </a:solidFill>
                          <a:effectLst/>
                          <a:latin typeface="Times New Roman" panose="02020603050405020304" pitchFamily="18" charset="0"/>
                          <a:ea typeface="+mn-ea"/>
                          <a:cs typeface="Times New Roman" panose="02020603050405020304" pitchFamily="18" charset="0"/>
                        </a:rPr>
                        <a:t> Raj R, J B Akshaya, </a:t>
                      </a:r>
                      <a:r>
                        <a:rPr lang="en-US" sz="1400" b="1" i="1" kern="1200" dirty="0" err="1">
                          <a:solidFill>
                            <a:schemeClr val="lt1"/>
                          </a:solidFill>
                          <a:effectLst/>
                          <a:latin typeface="Times New Roman" panose="02020603050405020304" pitchFamily="18" charset="0"/>
                          <a:ea typeface="+mn-ea"/>
                          <a:cs typeface="Times New Roman" panose="02020603050405020304" pitchFamily="18" charset="0"/>
                        </a:rPr>
                        <a:t>Srilaxmi</a:t>
                      </a:r>
                      <a:r>
                        <a:rPr lang="en-US" sz="1400" b="1" i="1" kern="1200" dirty="0">
                          <a:solidFill>
                            <a:schemeClr val="lt1"/>
                          </a:solidFill>
                          <a:effectLst/>
                          <a:latin typeface="Times New Roman" panose="02020603050405020304" pitchFamily="18" charset="0"/>
                          <a:ea typeface="+mn-ea"/>
                          <a:cs typeface="Times New Roman" panose="02020603050405020304" pitchFamily="18" charset="0"/>
                        </a:rPr>
                        <a:t> C P</a:t>
                      </a:r>
                      <a:endParaRPr lang="en-US" sz="1400" b="1" kern="1200" dirty="0">
                        <a:solidFill>
                          <a:schemeClr val="lt1"/>
                        </a:solidFill>
                        <a:effectLst/>
                        <a:latin typeface="Times New Roman" panose="02020603050405020304" pitchFamily="18" charset="0"/>
                        <a:ea typeface="+mn-ea"/>
                        <a:cs typeface="Times New Roman" panose="02020603050405020304" pitchFamily="18" charset="0"/>
                      </a:endParaRPr>
                    </a:p>
                    <a:p>
                      <a:pPr marL="0" marR="0">
                        <a:lnSpc>
                          <a:spcPct val="107000"/>
                        </a:lnSpc>
                        <a:spcBef>
                          <a:spcPts val="0"/>
                        </a:spcBef>
                        <a:spcAft>
                          <a:spcPts val="0"/>
                        </a:spcAft>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Online Food Ordering System</a:t>
                      </a:r>
                      <a:endParaRPr lang="en-US" sz="14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(International Journal of Recent Technology and Engineering (IJRTE))</a:t>
                      </a: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2019</a:t>
                      </a:r>
                    </a:p>
                  </a:txBody>
                  <a:tcPr marL="68580" marR="68580" marT="0" marB="0"/>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Backend linking and creating admin side to update, manage.</a:t>
                      </a:r>
                    </a:p>
                  </a:txBody>
                  <a:tcPr marL="68580" marR="68580" marT="0" marB="0"/>
                </a:tc>
                <a:extLst>
                  <a:ext uri="{0D108BD9-81ED-4DB2-BD59-A6C34878D82A}">
                    <a16:rowId xmlns:a16="http://schemas.microsoft.com/office/drawing/2014/main" val="4269168202"/>
                  </a:ext>
                </a:extLst>
              </a:tr>
              <a:tr h="1449801">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b="1" i="1" kern="1200" dirty="0" err="1">
                          <a:solidFill>
                            <a:schemeClr val="lt1"/>
                          </a:solidFill>
                          <a:effectLst/>
                          <a:latin typeface="Times New Roman" panose="02020603050405020304" pitchFamily="18" charset="0"/>
                          <a:ea typeface="+mn-ea"/>
                          <a:cs typeface="Times New Roman" panose="02020603050405020304" pitchFamily="18" charset="0"/>
                        </a:rPr>
                        <a:t>Shahirah</a:t>
                      </a:r>
                      <a:r>
                        <a:rPr lang="en-US" sz="1400" b="1" i="1" kern="1200" dirty="0">
                          <a:solidFill>
                            <a:schemeClr val="lt1"/>
                          </a:solidFill>
                          <a:effectLst/>
                          <a:latin typeface="Times New Roman" panose="02020603050405020304" pitchFamily="18" charset="0"/>
                          <a:ea typeface="+mn-ea"/>
                          <a:cs typeface="Times New Roman" panose="02020603050405020304" pitchFamily="18" charset="0"/>
                        </a:rPr>
                        <a:t> Mohamed Hatim, Nur </a:t>
                      </a:r>
                      <a:r>
                        <a:rPr lang="en-US" sz="1400" b="1" i="1" kern="1200" dirty="0" err="1">
                          <a:solidFill>
                            <a:schemeClr val="lt1"/>
                          </a:solidFill>
                          <a:effectLst/>
                          <a:latin typeface="Times New Roman" panose="02020603050405020304" pitchFamily="18" charset="0"/>
                          <a:ea typeface="+mn-ea"/>
                          <a:cs typeface="Times New Roman" panose="02020603050405020304" pitchFamily="18" charset="0"/>
                        </a:rPr>
                        <a:t>Azmina</a:t>
                      </a:r>
                      <a:r>
                        <a:rPr lang="en-US" sz="1400" b="1" i="1" kern="1200" dirty="0">
                          <a:solidFill>
                            <a:schemeClr val="lt1"/>
                          </a:solidFill>
                          <a:effectLst/>
                          <a:latin typeface="Times New Roman" panose="02020603050405020304" pitchFamily="18" charset="0"/>
                          <a:ea typeface="+mn-ea"/>
                          <a:cs typeface="Times New Roman" panose="02020603050405020304" pitchFamily="18" charset="0"/>
                        </a:rPr>
                        <a:t> Mohamad Zamani, </a:t>
                      </a:r>
                      <a:r>
                        <a:rPr lang="en-US" sz="1400" b="1" i="1" kern="1200" dirty="0" err="1">
                          <a:solidFill>
                            <a:schemeClr val="lt1"/>
                          </a:solidFill>
                          <a:effectLst/>
                          <a:latin typeface="Times New Roman" panose="02020603050405020304" pitchFamily="18" charset="0"/>
                          <a:ea typeface="+mn-ea"/>
                          <a:cs typeface="Times New Roman" panose="02020603050405020304" pitchFamily="18" charset="0"/>
                        </a:rPr>
                        <a:t>Azham</a:t>
                      </a:r>
                      <a:r>
                        <a:rPr lang="en-US" sz="1400" b="1" i="1" kern="1200" dirty="0">
                          <a:solidFill>
                            <a:schemeClr val="lt1"/>
                          </a:solidFill>
                          <a:effectLst/>
                          <a:latin typeface="Times New Roman" panose="02020603050405020304" pitchFamily="18" charset="0"/>
                          <a:ea typeface="+mn-ea"/>
                          <a:cs typeface="Times New Roman" panose="02020603050405020304" pitchFamily="18" charset="0"/>
                        </a:rPr>
                        <a:t> Hussain</a:t>
                      </a:r>
                      <a:endParaRPr lang="en-US" sz="1400" b="1" kern="1200" dirty="0">
                        <a:solidFill>
                          <a:schemeClr val="lt1"/>
                        </a:solidFill>
                        <a:effectLst/>
                        <a:latin typeface="Times New Roman" panose="02020603050405020304" pitchFamily="18" charset="0"/>
                        <a:ea typeface="+mn-ea"/>
                        <a:cs typeface="Times New Roman" panose="02020603050405020304" pitchFamily="18" charset="0"/>
                      </a:endParaRPr>
                    </a:p>
                    <a:p>
                      <a:pPr marL="0" marR="0">
                        <a:lnSpc>
                          <a:spcPct val="107000"/>
                        </a:lnSpc>
                        <a:spcBef>
                          <a:spcPts val="0"/>
                        </a:spcBef>
                        <a:spcAft>
                          <a:spcPts val="0"/>
                        </a:spcAft>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E-Food Cart Online Food Ordering Service</a:t>
                      </a:r>
                      <a:endParaRPr lang="en-US" sz="14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(International Journal of Recent Technology and Engineering (IJITEE))</a:t>
                      </a: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2020</a:t>
                      </a:r>
                    </a:p>
                  </a:txBody>
                  <a:tcPr marL="68580" marR="68580" marT="0" marB="0"/>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Framework and System Implementation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6138408"/>
                  </a:ext>
                </a:extLst>
              </a:tr>
            </a:tbl>
          </a:graphicData>
        </a:graphic>
      </p:graphicFrame>
      <p:sp>
        <p:nvSpPr>
          <p:cNvPr id="4" name="Footer Placeholder 3">
            <a:extLst>
              <a:ext uri="{FF2B5EF4-FFF2-40B4-BE49-F238E27FC236}">
                <a16:creationId xmlns:a16="http://schemas.microsoft.com/office/drawing/2014/main" id="{8EAB199E-DBAB-1CAC-3A3C-196AF6D444C1}"/>
              </a:ext>
            </a:extLst>
          </p:cNvPr>
          <p:cNvSpPr>
            <a:spLocks noGrp="1"/>
          </p:cNvSpPr>
          <p:nvPr>
            <p:ph type="ftr" sz="quarter" idx="11"/>
          </p:nvPr>
        </p:nvSpPr>
        <p:spPr/>
        <p:txBody>
          <a:bodyPr/>
          <a:lstStyle/>
          <a:p>
            <a:r>
              <a:rPr lang="en-US" dirty="0"/>
              <a:t>Food Ordering Website</a:t>
            </a:r>
          </a:p>
          <a:p>
            <a:pPr algn="l"/>
            <a:endParaRPr lang="en-US" dirty="0"/>
          </a:p>
        </p:txBody>
      </p:sp>
      <p:sp>
        <p:nvSpPr>
          <p:cNvPr id="5" name="Slide Number Placeholder 4">
            <a:extLst>
              <a:ext uri="{FF2B5EF4-FFF2-40B4-BE49-F238E27FC236}">
                <a16:creationId xmlns:a16="http://schemas.microsoft.com/office/drawing/2014/main" id="{7D31CCE7-F88A-F7BD-6E0A-7711B75DA03E}"/>
              </a:ext>
            </a:extLst>
          </p:cNvPr>
          <p:cNvSpPr>
            <a:spLocks noGrp="1"/>
          </p:cNvSpPr>
          <p:nvPr>
            <p:ph type="sldNum" sz="quarter" idx="12"/>
          </p:nvPr>
        </p:nvSpPr>
        <p:spPr/>
        <p:txBody>
          <a:bodyPr/>
          <a:lstStyle/>
          <a:p>
            <a:fld id="{B9713C8C-8E70-45D5-AE59-23E60168254E}" type="slidenum">
              <a:rPr lang="en-US" smtClean="0"/>
              <a:t>9</a:t>
            </a:fld>
            <a:endParaRPr lang="en-US" dirty="0"/>
          </a:p>
        </p:txBody>
      </p:sp>
      <p:sp>
        <p:nvSpPr>
          <p:cNvPr id="2" name="Date Placeholder 1">
            <a:extLst>
              <a:ext uri="{FF2B5EF4-FFF2-40B4-BE49-F238E27FC236}">
                <a16:creationId xmlns:a16="http://schemas.microsoft.com/office/drawing/2014/main" id="{AE77AEBE-F65C-0B11-8496-6FEC294495D5}"/>
              </a:ext>
            </a:extLst>
          </p:cNvPr>
          <p:cNvSpPr>
            <a:spLocks noGrp="1"/>
          </p:cNvSpPr>
          <p:nvPr>
            <p:ph type="dt" sz="half" idx="10"/>
          </p:nvPr>
        </p:nvSpPr>
        <p:spPr/>
        <p:txBody>
          <a:bodyPr/>
          <a:lstStyle/>
          <a:p>
            <a:fld id="{9C59744D-4953-4A40-A0E0-C632498FB56E}" type="datetime1">
              <a:rPr lang="en-US" smtClean="0"/>
              <a:t>6/25/2022</a:t>
            </a:fld>
            <a:endParaRPr lang="en-US" dirty="0"/>
          </a:p>
        </p:txBody>
      </p:sp>
    </p:spTree>
    <p:extLst>
      <p:ext uri="{BB962C8B-B14F-4D97-AF65-F5344CB8AC3E}">
        <p14:creationId xmlns:p14="http://schemas.microsoft.com/office/powerpoint/2010/main" val="2450395714"/>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3.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Brush presentation</Template>
  <TotalTime>1055</TotalTime>
  <Words>1391</Words>
  <Application>Microsoft Office PowerPoint</Application>
  <PresentationFormat>Widescreen</PresentationFormat>
  <Paragraphs>285</Paragraphs>
  <Slides>30</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Century Gothic</vt:lpstr>
      <vt:lpstr>Elephant</vt:lpstr>
      <vt:lpstr>Roboto</vt:lpstr>
      <vt:lpstr>Times New Roman</vt:lpstr>
      <vt:lpstr>Brush</vt:lpstr>
      <vt:lpstr>Minor Project  ONLINE FOOD ORDERING WEBSITE </vt:lpstr>
      <vt:lpstr>Team Members</vt:lpstr>
      <vt:lpstr>Online Food Ordering System</vt:lpstr>
      <vt:lpstr>Overview</vt:lpstr>
      <vt:lpstr>Synopsis</vt:lpstr>
      <vt:lpstr>Abstract</vt:lpstr>
      <vt:lpstr>Introduction</vt:lpstr>
      <vt:lpstr>Objective</vt:lpstr>
      <vt:lpstr>State of the Art Work</vt:lpstr>
      <vt:lpstr>Problem Statement</vt:lpstr>
      <vt:lpstr>Existing System </vt:lpstr>
      <vt:lpstr>Proposed System </vt:lpstr>
      <vt:lpstr>System design:</vt:lpstr>
      <vt:lpstr>PowerPoint Presentation</vt:lpstr>
      <vt:lpstr>Class  Diagram</vt:lpstr>
      <vt:lpstr>Activity  Diagram</vt:lpstr>
      <vt:lpstr>ER  Diagram</vt:lpstr>
      <vt:lpstr>Dataflow Diagram</vt:lpstr>
      <vt:lpstr>PowerPoint Presentation</vt:lpstr>
      <vt:lpstr>PowerPoint Presentation</vt:lpstr>
      <vt:lpstr>PowerPoint Presentation</vt:lpstr>
      <vt:lpstr>PowerPoint Presentation</vt:lpstr>
      <vt:lpstr>MANAGE CATEGORY</vt:lpstr>
      <vt:lpstr>MANAGE FOOD</vt:lpstr>
      <vt:lpstr>MANAGE ORDER</vt:lpstr>
      <vt:lpstr>PowerPoint Presentation</vt:lpstr>
      <vt:lpstr>Conclusion</vt:lpstr>
      <vt:lpstr>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NANDINI GARG</dc:creator>
  <cp:lastModifiedBy>Shreya Jaiswal</cp:lastModifiedBy>
  <cp:revision>119</cp:revision>
  <dcterms:created xsi:type="dcterms:W3CDTF">2022-03-31T04:52:57Z</dcterms:created>
  <dcterms:modified xsi:type="dcterms:W3CDTF">2022-06-25T05:13:32Z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